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 id="2147483676" r:id="rId2"/>
    <p:sldMasterId id="2147483688" r:id="rId3"/>
    <p:sldMasterId id="2147483700" r:id="rId4"/>
    <p:sldMasterId id="2147483712" r:id="rId5"/>
  </p:sldMasterIdLst>
  <p:notesMasterIdLst>
    <p:notesMasterId r:id="rId23"/>
  </p:notesMasterIdLst>
  <p:sldIdLst>
    <p:sldId id="945" r:id="rId6"/>
    <p:sldId id="944" r:id="rId7"/>
    <p:sldId id="946" r:id="rId8"/>
    <p:sldId id="947" r:id="rId9"/>
    <p:sldId id="948" r:id="rId10"/>
    <p:sldId id="964" r:id="rId11"/>
    <p:sldId id="949" r:id="rId12"/>
    <p:sldId id="952" r:id="rId13"/>
    <p:sldId id="953" r:id="rId14"/>
    <p:sldId id="954" r:id="rId15"/>
    <p:sldId id="955" r:id="rId16"/>
    <p:sldId id="956" r:id="rId17"/>
    <p:sldId id="957" r:id="rId18"/>
    <p:sldId id="958" r:id="rId19"/>
    <p:sldId id="959" r:id="rId20"/>
    <p:sldId id="960" r:id="rId21"/>
    <p:sldId id="961" r:id="rId22"/>
  </p:sldIdLst>
  <p:sldSz cx="9144000" cy="6858000" type="screen4x3"/>
  <p:notesSz cx="6858000" cy="9144000"/>
  <p:defaultTextStyle>
    <a:defPPr>
      <a:defRPr lang="tr-TR"/>
    </a:defPPr>
    <a:lvl1pPr algn="l" rtl="0" fontAlgn="base">
      <a:spcBef>
        <a:spcPct val="0"/>
      </a:spcBef>
      <a:spcAft>
        <a:spcPct val="0"/>
      </a:spcAft>
      <a:defRPr sz="1600" kern="1200">
        <a:solidFill>
          <a:schemeClr val="tx1"/>
        </a:solidFill>
        <a:latin typeface="verdana" pitchFamily="34" charset="0"/>
        <a:ea typeface="+mn-ea"/>
        <a:cs typeface="+mn-cs"/>
      </a:defRPr>
    </a:lvl1pPr>
    <a:lvl2pPr marL="457200" algn="l" rtl="0" fontAlgn="base">
      <a:spcBef>
        <a:spcPct val="0"/>
      </a:spcBef>
      <a:spcAft>
        <a:spcPct val="0"/>
      </a:spcAft>
      <a:defRPr sz="1600" kern="1200">
        <a:solidFill>
          <a:schemeClr val="tx1"/>
        </a:solidFill>
        <a:latin typeface="verdana" pitchFamily="34" charset="0"/>
        <a:ea typeface="+mn-ea"/>
        <a:cs typeface="+mn-cs"/>
      </a:defRPr>
    </a:lvl2pPr>
    <a:lvl3pPr marL="914400" algn="l" rtl="0" fontAlgn="base">
      <a:spcBef>
        <a:spcPct val="0"/>
      </a:spcBef>
      <a:spcAft>
        <a:spcPct val="0"/>
      </a:spcAft>
      <a:defRPr sz="1600" kern="1200">
        <a:solidFill>
          <a:schemeClr val="tx1"/>
        </a:solidFill>
        <a:latin typeface="verdana" pitchFamily="34" charset="0"/>
        <a:ea typeface="+mn-ea"/>
        <a:cs typeface="+mn-cs"/>
      </a:defRPr>
    </a:lvl3pPr>
    <a:lvl4pPr marL="1371600" algn="l" rtl="0" fontAlgn="base">
      <a:spcBef>
        <a:spcPct val="0"/>
      </a:spcBef>
      <a:spcAft>
        <a:spcPct val="0"/>
      </a:spcAft>
      <a:defRPr sz="1600" kern="1200">
        <a:solidFill>
          <a:schemeClr val="tx1"/>
        </a:solidFill>
        <a:latin typeface="verdana" pitchFamily="34" charset="0"/>
        <a:ea typeface="+mn-ea"/>
        <a:cs typeface="+mn-cs"/>
      </a:defRPr>
    </a:lvl4pPr>
    <a:lvl5pPr marL="1828800" algn="l" rtl="0" fontAlgn="base">
      <a:spcBef>
        <a:spcPct val="0"/>
      </a:spcBef>
      <a:spcAft>
        <a:spcPct val="0"/>
      </a:spcAft>
      <a:defRPr sz="1600" kern="1200">
        <a:solidFill>
          <a:schemeClr val="tx1"/>
        </a:solidFill>
        <a:latin typeface="verdana" pitchFamily="34" charset="0"/>
        <a:ea typeface="+mn-ea"/>
        <a:cs typeface="+mn-cs"/>
      </a:defRPr>
    </a:lvl5pPr>
    <a:lvl6pPr marL="2286000" algn="l" defTabSz="914400" rtl="0" eaLnBrk="1" latinLnBrk="0" hangingPunct="1">
      <a:defRPr sz="1600" kern="1200">
        <a:solidFill>
          <a:schemeClr val="tx1"/>
        </a:solidFill>
        <a:latin typeface="verdana" pitchFamily="34" charset="0"/>
        <a:ea typeface="+mn-ea"/>
        <a:cs typeface="+mn-cs"/>
      </a:defRPr>
    </a:lvl6pPr>
    <a:lvl7pPr marL="2743200" algn="l" defTabSz="914400" rtl="0" eaLnBrk="1" latinLnBrk="0" hangingPunct="1">
      <a:defRPr sz="1600" kern="1200">
        <a:solidFill>
          <a:schemeClr val="tx1"/>
        </a:solidFill>
        <a:latin typeface="verdana" pitchFamily="34" charset="0"/>
        <a:ea typeface="+mn-ea"/>
        <a:cs typeface="+mn-cs"/>
      </a:defRPr>
    </a:lvl7pPr>
    <a:lvl8pPr marL="3200400" algn="l" defTabSz="914400" rtl="0" eaLnBrk="1" latinLnBrk="0" hangingPunct="1">
      <a:defRPr sz="1600" kern="1200">
        <a:solidFill>
          <a:schemeClr val="tx1"/>
        </a:solidFill>
        <a:latin typeface="verdana" pitchFamily="34" charset="0"/>
        <a:ea typeface="+mn-ea"/>
        <a:cs typeface="+mn-cs"/>
      </a:defRPr>
    </a:lvl8pPr>
    <a:lvl9pPr marL="3657600" algn="l" defTabSz="914400" rtl="0" eaLnBrk="1" latinLnBrk="0" hangingPunct="1">
      <a:defRPr sz="1600" kern="1200">
        <a:solidFill>
          <a:schemeClr val="tx1"/>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A00"/>
    <a:srgbClr val="66FF33"/>
    <a:srgbClr val="EA2D00"/>
    <a:srgbClr val="99FF33"/>
    <a:srgbClr val="FFFF00"/>
    <a:srgbClr val="FFFF66"/>
    <a:srgbClr val="66FF66"/>
    <a:srgbClr val="C4E4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8" autoAdjust="0"/>
    <p:restoredTop sz="93060" autoAdjust="0"/>
  </p:normalViewPr>
  <p:slideViewPr>
    <p:cSldViewPr>
      <p:cViewPr>
        <p:scale>
          <a:sx n="70" d="100"/>
          <a:sy n="70" d="100"/>
        </p:scale>
        <p:origin x="-996"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tr-T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A340427-C68D-4FBF-B519-85610A03D9D4}" type="slidenum">
              <a:rPr lang="tr-TR"/>
              <a:pPr/>
              <a:t>‹#›</a:t>
            </a:fld>
            <a:endParaRPr lang="tr-TR"/>
          </a:p>
        </p:txBody>
      </p:sp>
    </p:spTree>
    <p:extLst>
      <p:ext uri="{BB962C8B-B14F-4D97-AF65-F5344CB8AC3E}">
        <p14:creationId xmlns:p14="http://schemas.microsoft.com/office/powerpoint/2010/main" val="2497379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tr-TR" dirty="0"/>
          </a:p>
        </p:txBody>
      </p:sp>
    </p:spTree>
    <p:extLst>
      <p:ext uri="{BB962C8B-B14F-4D97-AF65-F5344CB8AC3E}">
        <p14:creationId xmlns:p14="http://schemas.microsoft.com/office/powerpoint/2010/main" val="2468221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16</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903217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452689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903217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7</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8</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619114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9</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10</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72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36294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7539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5977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5622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96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847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652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175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4408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966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2647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6739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7009043"/>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7616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884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6398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5583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920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5780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40540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271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01294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1951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7395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607141"/>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86642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14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5440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5107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7181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52542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787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47239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5808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25533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76031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6318494"/>
      </p:ext>
    </p:extLst>
  </p:cSld>
  <p:clrMapOvr>
    <a:masterClrMapping/>
  </p:clrMapOvr>
  <p:hf hdr="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9973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72237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6402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10182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29189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37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012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29911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1748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06288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56471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5924836"/>
      </p:ext>
    </p:extLst>
  </p:cSld>
  <p:clrMapOvr>
    <a:masterClrMapping/>
  </p:clrMapOvr>
  <p:hf hdr="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316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32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995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793313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45320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32268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96759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7453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6.xml"/><Relationship Id="rId5" Type="http://schemas.openxmlformats.org/officeDocument/2006/relationships/image" Target="../media/image7.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6.xml"/><Relationship Id="rId5" Type="http://schemas.openxmlformats.org/officeDocument/2006/relationships/hyperlink" Target="https://www.elprocus.com/silicon-controlled-rectifier-tutorial-and-characteristics/" TargetMode="Externa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6.xml"/><Relationship Id="rId5" Type="http://schemas.openxmlformats.org/officeDocument/2006/relationships/image" Target="../media/image8.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6.xml"/><Relationship Id="rId5" Type="http://schemas.openxmlformats.org/officeDocument/2006/relationships/hyperlink" Target="https://www.elprocus.com/vi-characteristics-of-pn-junction-diode/" TargetMode="Externa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6.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4.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5.xml"/><Relationship Id="rId5" Type="http://schemas.openxmlformats.org/officeDocument/2006/relationships/image" Target="../media/image4.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5.xml"/><Relationship Id="rId5" Type="http://schemas.openxmlformats.org/officeDocument/2006/relationships/image" Target="../media/image5.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6.xml"/><Relationship Id="rId5" Type="http://schemas.openxmlformats.org/officeDocument/2006/relationships/image" Target="../media/image6.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69053" y="1916832"/>
            <a:ext cx="8418586" cy="4713770"/>
          </a:xfrm>
        </p:spPr>
        <p:txBody>
          <a:bodyPr>
            <a:normAutofit/>
          </a:bodyPr>
          <a:lstStyle/>
          <a:p>
            <a:pPr marL="0" lvl="0" indent="0" algn="ctr">
              <a:spcBef>
                <a:spcPct val="0"/>
              </a:spcBef>
              <a:buClr>
                <a:srgbClr val="CC0000"/>
              </a:buClr>
              <a:buNone/>
            </a:pPr>
            <a:endParaRPr lang="ar-IQ" sz="3200" b="1" dirty="0" smtClean="0">
              <a:solidFill>
                <a:srgbClr val="C00000"/>
              </a:solidFill>
              <a:latin typeface="Times New Roman" pitchFamily="18" charset="0"/>
              <a:ea typeface="+mj-ea"/>
              <a:cs typeface="Times New Roman" pitchFamily="18" charset="0"/>
            </a:endParaRPr>
          </a:p>
          <a:p>
            <a:pPr marL="0" lvl="0" indent="0" algn="ctr">
              <a:spcBef>
                <a:spcPct val="0"/>
              </a:spcBef>
              <a:buClr>
                <a:srgbClr val="CC0000"/>
              </a:buClr>
              <a:buNone/>
            </a:pPr>
            <a:r>
              <a:rPr lang="en-US" sz="3200" b="1" dirty="0" smtClean="0">
                <a:latin typeface="Times New Roman" pitchFamily="18" charset="0"/>
                <a:ea typeface="+mj-ea"/>
                <a:cs typeface="Times New Roman" pitchFamily="18" charset="0"/>
              </a:rPr>
              <a:t>Electronic  Circuits II </a:t>
            </a:r>
          </a:p>
          <a:p>
            <a:pPr marL="0" lvl="0" indent="0" algn="ctr">
              <a:spcBef>
                <a:spcPct val="0"/>
              </a:spcBef>
              <a:buClr>
                <a:srgbClr val="CC0000"/>
              </a:buClr>
              <a:buNone/>
            </a:pPr>
            <a:endParaRPr lang="en-US" sz="3200" b="1" dirty="0">
              <a:latin typeface="Times New Roman" pitchFamily="18" charset="0"/>
              <a:ea typeface="+mj-ea"/>
              <a:cs typeface="Times New Roman" pitchFamily="18" charset="0"/>
            </a:endParaRPr>
          </a:p>
          <a:p>
            <a:pPr marL="0" indent="0" algn="ctr" defTabSz="914400" fontAlgn="base">
              <a:lnSpc>
                <a:spcPct val="150000"/>
              </a:lnSpc>
              <a:spcBef>
                <a:spcPts val="0"/>
              </a:spcBef>
              <a:spcAft>
                <a:spcPts val="1000"/>
              </a:spcAft>
              <a:buClr>
                <a:srgbClr val="CC0000"/>
              </a:buClr>
              <a:buNone/>
            </a:pPr>
            <a:r>
              <a:rPr lang="en-US" sz="2400" b="1" kern="0" dirty="0" smtClean="0">
                <a:solidFill>
                  <a:srgbClr val="000000"/>
                </a:solidFill>
                <a:latin typeface="Times New Roman" pitchFamily="18" charset="0"/>
                <a:ea typeface="Calibri"/>
                <a:cs typeface="Times New Roman" pitchFamily="18" charset="0"/>
              </a:rPr>
              <a:t>Second Year. Lecture 9</a:t>
            </a:r>
            <a:endParaRPr lang="en-US" sz="2400" b="1" kern="0" dirty="0">
              <a:solidFill>
                <a:srgbClr val="000000"/>
              </a:solidFill>
              <a:latin typeface="Times New Roman" pitchFamily="18" charset="0"/>
              <a:ea typeface="Calibri"/>
              <a:cs typeface="Times New Roman" pitchFamily="18" charset="0"/>
            </a:endParaRPr>
          </a:p>
          <a:p>
            <a:pPr marL="0" lvl="0" indent="0" algn="ctr" defTabSz="914400" fontAlgn="base">
              <a:lnSpc>
                <a:spcPct val="160000"/>
              </a:lnSpc>
              <a:spcBef>
                <a:spcPts val="0"/>
              </a:spcBef>
              <a:spcAft>
                <a:spcPts val="1000"/>
              </a:spcAft>
              <a:buClr>
                <a:srgbClr val="CC0000"/>
              </a:buClr>
              <a:buNone/>
            </a:pPr>
            <a:r>
              <a:rPr lang="en-US" sz="3100" b="1" kern="0" dirty="0" smtClean="0">
                <a:solidFill>
                  <a:srgbClr val="000000"/>
                </a:solidFill>
                <a:latin typeface="Times New Roman"/>
                <a:ea typeface="Calibri"/>
              </a:rPr>
              <a:t>lecturer</a:t>
            </a:r>
            <a:endParaRPr lang="en-US" sz="3100" b="1" kern="0" dirty="0">
              <a:solidFill>
                <a:srgbClr val="FF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2400" b="1" dirty="0" err="1" smtClean="0">
                <a:solidFill>
                  <a:schemeClr val="accent1"/>
                </a:solidFill>
                <a:latin typeface="Times New Roman" pitchFamily="18" charset="0"/>
                <a:ea typeface="+mj-ea"/>
                <a:cs typeface="Times New Roman" pitchFamily="18" charset="0"/>
              </a:rPr>
              <a:t>Wisam</a:t>
            </a:r>
            <a:r>
              <a:rPr lang="en-US" sz="2400" b="1" dirty="0" smtClean="0">
                <a:solidFill>
                  <a:schemeClr val="accent1"/>
                </a:solidFill>
                <a:latin typeface="Times New Roman" pitchFamily="18" charset="0"/>
                <a:ea typeface="+mj-ea"/>
                <a:cs typeface="Times New Roman" pitchFamily="18" charset="0"/>
              </a:rPr>
              <a:t> </a:t>
            </a:r>
            <a:r>
              <a:rPr lang="en-US" sz="2400" b="1" dirty="0" err="1">
                <a:solidFill>
                  <a:schemeClr val="accent1"/>
                </a:solidFill>
                <a:latin typeface="Times New Roman" pitchFamily="18" charset="0"/>
                <a:ea typeface="+mj-ea"/>
                <a:cs typeface="Times New Roman" pitchFamily="18" charset="0"/>
              </a:rPr>
              <a:t>Hayder</a:t>
            </a:r>
            <a:endParaRPr lang="en-US" sz="2400" b="1" dirty="0">
              <a:solidFill>
                <a:schemeClr val="accent1"/>
              </a:solidFill>
              <a:latin typeface="Times New Roman" pitchFamily="18" charset="0"/>
              <a:ea typeface="+mj-ea"/>
              <a:cs typeface="Times New Roman" pitchFamily="18" charset="0"/>
            </a:endParaRPr>
          </a:p>
          <a:p>
            <a:pPr marL="0" lvl="0" indent="0" algn="ctr" defTabSz="914400" fontAlgn="base">
              <a:lnSpc>
                <a:spcPct val="150000"/>
              </a:lnSpc>
              <a:spcBef>
                <a:spcPts val="0"/>
              </a:spcBef>
              <a:spcAft>
                <a:spcPts val="1000"/>
              </a:spcAft>
              <a:buClr>
                <a:srgbClr val="CC0000"/>
              </a:buClr>
              <a:buNone/>
            </a:pPr>
            <a:endParaRPr lang="en-US" sz="1800" b="1" kern="0" dirty="0">
              <a:solidFill>
                <a:srgbClr val="00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1200" b="1" kern="0" dirty="0" smtClean="0">
                <a:latin typeface="Times New Roman"/>
                <a:ea typeface="Calibri"/>
              </a:rPr>
              <a:t>2021</a:t>
            </a:r>
            <a:endParaRPr lang="en-US" sz="1200" b="1" kern="0" dirty="0">
              <a:latin typeface="Times New Roman"/>
              <a:ea typeface="Calibri"/>
            </a:endParaRPr>
          </a:p>
          <a:p>
            <a:pPr marL="0" lvl="0" indent="0" algn="ctr" defTabSz="914400" fontAlgn="base">
              <a:lnSpc>
                <a:spcPct val="100000"/>
              </a:lnSpc>
              <a:spcBef>
                <a:spcPct val="0"/>
              </a:spcBef>
              <a:spcAft>
                <a:spcPct val="0"/>
              </a:spcAft>
              <a:buNone/>
            </a:pPr>
            <a:endParaRPr lang="en-US" sz="1200" dirty="0">
              <a:solidFill>
                <a:srgbClr val="000000"/>
              </a:solidFill>
              <a:latin typeface="verdana" pitchFamily="34" charset="0"/>
            </a:endParaRPr>
          </a:p>
          <a:p>
            <a:pPr marL="0" indent="0" algn="ctr">
              <a:buNone/>
            </a:pPr>
            <a:endParaRPr lang="tr-TR" sz="1800" dirty="0" smtClean="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a:t>
            </a:fld>
            <a:endParaRPr lang="en-US">
              <a:solidFill>
                <a:prstClr val="black">
                  <a:tint val="75000"/>
                </a:prstClr>
              </a:solidFill>
            </a:endParaRPr>
          </a:p>
        </p:txBody>
      </p:sp>
      <p:cxnSp>
        <p:nvCxnSpPr>
          <p:cNvPr id="4" name="Düz Bağlayıcı 3"/>
          <p:cNvCxnSpPr/>
          <p:nvPr/>
        </p:nvCxnSpPr>
        <p:spPr>
          <a:xfrm>
            <a:off x="218687" y="1556792"/>
            <a:ext cx="8568952"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ectangle 2"/>
          <p:cNvSpPr txBox="1">
            <a:spLocks noChangeArrowheads="1"/>
          </p:cNvSpPr>
          <p:nvPr/>
        </p:nvSpPr>
        <p:spPr>
          <a:xfrm>
            <a:off x="218687" y="250723"/>
            <a:ext cx="8001000" cy="110551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n-US" sz="2400" dirty="0">
                <a:latin typeface="Times New Roman" pitchFamily="18" charset="0"/>
                <a:cs typeface="Times New Roman" pitchFamily="18" charset="0"/>
              </a:rPr>
              <a:t>DIYALA UNIVERSITY</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COLLEGE OF ENGINEERING</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DEPARTMENT OF COMMUNICATION ENGINEERING </a:t>
            </a:r>
            <a:endParaRPr lang="tr-TR" sz="2400" dirty="0"/>
          </a:p>
        </p:txBody>
      </p: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35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75525" y="51013"/>
            <a:ext cx="8001000" cy="1052736"/>
          </a:xfrm>
        </p:spPr>
        <p:txBody>
          <a:bodyPr/>
          <a:lstStyle/>
          <a:p>
            <a:r>
              <a:rPr lang="en-US" sz="3200" b="1" dirty="0" smtClean="0">
                <a:solidFill>
                  <a:srgbClr val="005AAB"/>
                </a:solidFill>
                <a:latin typeface="Agency FB" pitchFamily="34" charset="0"/>
                <a:cs typeface="Ali_K_Alwand" pitchFamily="2" charset="-78"/>
              </a:rPr>
              <a:t>                              Four </a:t>
            </a:r>
            <a:r>
              <a:rPr lang="en-US" sz="3200" b="1" dirty="0">
                <a:solidFill>
                  <a:srgbClr val="005AAB"/>
                </a:solidFill>
                <a:latin typeface="Agency FB" pitchFamily="34" charset="0"/>
                <a:cs typeface="Ali_K_Alwand" pitchFamily="2" charset="-78"/>
              </a:rPr>
              <a:t>Layer Devices</a:t>
            </a:r>
            <a:endParaRPr lang="tr-TR" sz="3600" b="1" dirty="0">
              <a:solidFill>
                <a:schemeClr val="accent1"/>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10</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539549" y="1048485"/>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3527" y="1218067"/>
            <a:ext cx="8452535" cy="2862322"/>
          </a:xfrm>
          <a:prstGeom prst="rect">
            <a:avLst/>
          </a:prstGeom>
        </p:spPr>
        <p:txBody>
          <a:bodyPr wrap="square">
            <a:spAutoFit/>
          </a:bodyPr>
          <a:lstStyle/>
          <a:p>
            <a:pPr algn="just">
              <a:lnSpc>
                <a:spcPct val="150000"/>
              </a:lnSpc>
            </a:pPr>
            <a:r>
              <a:rPr lang="en-US" sz="2400" b="1" dirty="0">
                <a:latin typeface="Times New Roman" pitchFamily="18" charset="0"/>
                <a:cs typeface="Times New Roman" pitchFamily="18" charset="0"/>
              </a:rPr>
              <a:t>AC </a:t>
            </a:r>
            <a:r>
              <a:rPr lang="en-US" sz="2400" b="1" dirty="0" err="1">
                <a:latin typeface="Times New Roman" pitchFamily="18" charset="0"/>
                <a:cs typeface="Times New Roman" pitchFamily="18" charset="0"/>
              </a:rPr>
              <a:t>Thyristor</a:t>
            </a:r>
            <a:r>
              <a:rPr lang="en-US" sz="2400" b="1" dirty="0">
                <a:latin typeface="Times New Roman" pitchFamily="18" charset="0"/>
                <a:cs typeface="Times New Roman" pitchFamily="18" charset="0"/>
              </a:rPr>
              <a:t> Circuit</a:t>
            </a:r>
          </a:p>
          <a:p>
            <a:pPr algn="just">
              <a:lnSpc>
                <a:spcPct val="150000"/>
              </a:lnSpc>
            </a:pPr>
            <a:r>
              <a:rPr lang="en-US" sz="2400" dirty="0">
                <a:latin typeface="Times New Roman" pitchFamily="18" charset="0"/>
                <a:cs typeface="Times New Roman" pitchFamily="18" charset="0"/>
              </a:rPr>
              <a:t>When connected to the AC supply, </a:t>
            </a:r>
            <a:r>
              <a:rPr lang="en-US" sz="2400" dirty="0" err="1">
                <a:latin typeface="Times New Roman" pitchFamily="18" charset="0"/>
                <a:cs typeface="Times New Roman" pitchFamily="18" charset="0"/>
              </a:rPr>
              <a:t>thyristor</a:t>
            </a:r>
            <a:r>
              <a:rPr lang="en-US" sz="2400" dirty="0">
                <a:latin typeface="Times New Roman" pitchFamily="18" charset="0"/>
                <a:cs typeface="Times New Roman" pitchFamily="18" charset="0"/>
              </a:rPr>
              <a:t> acts differently because it is not same as DC connected circuit. During one half of a cycle, </a:t>
            </a:r>
            <a:r>
              <a:rPr lang="en-US" sz="2400" dirty="0" err="1">
                <a:latin typeface="Times New Roman" pitchFamily="18" charset="0"/>
                <a:cs typeface="Times New Roman" pitchFamily="18" charset="0"/>
              </a:rPr>
              <a:t>thyristor</a:t>
            </a:r>
            <a:r>
              <a:rPr lang="en-US" sz="2400" dirty="0">
                <a:latin typeface="Times New Roman" pitchFamily="18" charset="0"/>
                <a:cs typeface="Times New Roman" pitchFamily="18" charset="0"/>
              </a:rPr>
              <a:t> used as an AC circuit causing it to turn off automatically due to its reverse biased condition.</a:t>
            </a:r>
          </a:p>
        </p:txBody>
      </p:sp>
    </p:spTree>
    <p:extLst>
      <p:ext uri="{BB962C8B-B14F-4D97-AF65-F5344CB8AC3E}">
        <p14:creationId xmlns:p14="http://schemas.microsoft.com/office/powerpoint/2010/main" val="1241705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en-US"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11</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4675" y="2286000"/>
            <a:ext cx="29146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474584" y="4941168"/>
            <a:ext cx="2194832" cy="338554"/>
          </a:xfrm>
          <a:prstGeom prst="rect">
            <a:avLst/>
          </a:prstGeom>
        </p:spPr>
        <p:txBody>
          <a:bodyPr wrap="none">
            <a:spAutoFit/>
          </a:bodyPr>
          <a:lstStyle/>
          <a:p>
            <a:r>
              <a:rPr lang="en-US" i="1" dirty="0" err="1"/>
              <a:t>Thyristor</a:t>
            </a:r>
            <a:r>
              <a:rPr lang="en-US" i="1" dirty="0"/>
              <a:t> AC Circuit</a:t>
            </a:r>
            <a:endParaRPr lang="en-US" dirty="0"/>
          </a:p>
        </p:txBody>
      </p:sp>
    </p:spTree>
    <p:extLst>
      <p:ext uri="{BB962C8B-B14F-4D97-AF65-F5344CB8AC3E}">
        <p14:creationId xmlns:p14="http://schemas.microsoft.com/office/powerpoint/2010/main" val="1040615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005AAB"/>
                </a:solidFill>
                <a:latin typeface="Agency FB" pitchFamily="34" charset="0"/>
                <a:cs typeface="Ali_K_Alwand" pitchFamily="2" charset="-78"/>
              </a:rPr>
              <a:t>Four Layer Devices</a:t>
            </a:r>
            <a:endParaRPr lang="en-US"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52940" y="1268760"/>
            <a:ext cx="8134215" cy="5016758"/>
          </a:xfrm>
          <a:prstGeom prst="rect">
            <a:avLst/>
          </a:prstGeom>
        </p:spPr>
        <p:txBody>
          <a:bodyPr wrap="square">
            <a:spAutoFit/>
          </a:bodyPr>
          <a:lstStyle/>
          <a:p>
            <a:pPr algn="just"/>
            <a:r>
              <a:rPr lang="en-US" sz="2000" b="1" dirty="0">
                <a:latin typeface="Times New Roman" pitchFamily="18" charset="0"/>
                <a:cs typeface="Times New Roman" pitchFamily="18" charset="0"/>
              </a:rPr>
              <a:t>Types of </a:t>
            </a:r>
            <a:r>
              <a:rPr lang="en-US" sz="2000" b="1" dirty="0" err="1">
                <a:latin typeface="Times New Roman" pitchFamily="18" charset="0"/>
                <a:cs typeface="Times New Roman" pitchFamily="18" charset="0"/>
              </a:rPr>
              <a:t>Thyristors</a:t>
            </a:r>
            <a:endParaRPr lang="en-US" sz="2000" b="1"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Based on turn on and turn off capabilities the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are classified into the following types:</a:t>
            </a:r>
          </a:p>
          <a:p>
            <a:pPr algn="just"/>
            <a:r>
              <a:rPr lang="en-US" sz="2000" dirty="0">
                <a:latin typeface="Times New Roman" pitchFamily="18" charset="0"/>
                <a:cs typeface="Times New Roman" pitchFamily="18" charset="0"/>
              </a:rPr>
              <a:t>Silicon controlled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or SCRs</a:t>
            </a:r>
          </a:p>
          <a:p>
            <a:pPr algn="just"/>
            <a:r>
              <a:rPr lang="en-US" sz="2000" dirty="0">
                <a:latin typeface="Times New Roman" pitchFamily="18" charset="0"/>
                <a:cs typeface="Times New Roman" pitchFamily="18" charset="0"/>
              </a:rPr>
              <a:t>Gate turn off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GTOs</a:t>
            </a:r>
          </a:p>
          <a:p>
            <a:pPr algn="just"/>
            <a:r>
              <a:rPr lang="en-US" sz="2000" dirty="0">
                <a:latin typeface="Times New Roman" pitchFamily="18" charset="0"/>
                <a:cs typeface="Times New Roman" pitchFamily="18" charset="0"/>
              </a:rPr>
              <a:t>Emitter turn off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ETOs</a:t>
            </a:r>
          </a:p>
          <a:p>
            <a:pPr algn="just"/>
            <a:r>
              <a:rPr lang="en-US" sz="2000" dirty="0">
                <a:latin typeface="Times New Roman" pitchFamily="18" charset="0"/>
                <a:cs typeface="Times New Roman" pitchFamily="18" charset="0"/>
              </a:rPr>
              <a:t>Reverse conducting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RCTs</a:t>
            </a:r>
          </a:p>
          <a:p>
            <a:pPr algn="just"/>
            <a:r>
              <a:rPr lang="en-US" sz="2000" dirty="0">
                <a:latin typeface="Times New Roman" pitchFamily="18" charset="0"/>
                <a:cs typeface="Times New Roman" pitchFamily="18" charset="0"/>
              </a:rPr>
              <a:t>Bidirectional Triode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TRIACs</a:t>
            </a:r>
          </a:p>
          <a:p>
            <a:pPr algn="just"/>
            <a:r>
              <a:rPr lang="en-US" sz="2000" dirty="0">
                <a:latin typeface="Times New Roman" pitchFamily="18" charset="0"/>
                <a:cs typeface="Times New Roman" pitchFamily="18" charset="0"/>
              </a:rPr>
              <a:t>MOS turn off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MTOs</a:t>
            </a:r>
          </a:p>
          <a:p>
            <a:pPr algn="just"/>
            <a:r>
              <a:rPr lang="en-US" sz="2000" dirty="0">
                <a:latin typeface="Times New Roman" pitchFamily="18" charset="0"/>
                <a:cs typeface="Times New Roman" pitchFamily="18" charset="0"/>
              </a:rPr>
              <a:t>Bidirectional phase controlled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BCTs</a:t>
            </a:r>
          </a:p>
          <a:p>
            <a:pPr algn="just"/>
            <a:r>
              <a:rPr lang="en-US" sz="2000" dirty="0">
                <a:latin typeface="Times New Roman" pitchFamily="18" charset="0"/>
                <a:cs typeface="Times New Roman" pitchFamily="18" charset="0"/>
              </a:rPr>
              <a:t>Fast switching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SCRs</a:t>
            </a:r>
          </a:p>
          <a:p>
            <a:pPr algn="just"/>
            <a:r>
              <a:rPr lang="en-US" sz="2000" dirty="0">
                <a:latin typeface="Times New Roman" pitchFamily="18" charset="0"/>
                <a:cs typeface="Times New Roman" pitchFamily="18" charset="0"/>
              </a:rPr>
              <a:t>Light activated silicon controlled rectifiers or LASCRs</a:t>
            </a:r>
          </a:p>
          <a:p>
            <a:pPr algn="just"/>
            <a:r>
              <a:rPr lang="en-US" sz="2000" dirty="0">
                <a:latin typeface="Times New Roman" pitchFamily="18" charset="0"/>
                <a:cs typeface="Times New Roman" pitchFamily="18" charset="0"/>
              </a:rPr>
              <a:t>FET controlled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FET-CTHs</a:t>
            </a:r>
          </a:p>
          <a:p>
            <a:pPr algn="just"/>
            <a:r>
              <a:rPr lang="en-US" sz="2000" dirty="0">
                <a:latin typeface="Times New Roman" pitchFamily="18" charset="0"/>
                <a:cs typeface="Times New Roman" pitchFamily="18" charset="0"/>
              </a:rPr>
              <a:t>Integrated gate commutated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 or IGCTs</a:t>
            </a:r>
          </a:p>
          <a:p>
            <a:pPr algn="just"/>
            <a:r>
              <a:rPr lang="en-US" sz="2000" dirty="0">
                <a:latin typeface="Times New Roman" pitchFamily="18" charset="0"/>
                <a:cs typeface="Times New Roman" pitchFamily="18" charset="0"/>
              </a:rPr>
              <a:t>For better understanding of this </a:t>
            </a:r>
            <a:r>
              <a:rPr lang="en-US" sz="2000" dirty="0" err="1">
                <a:latin typeface="Times New Roman" pitchFamily="18" charset="0"/>
                <a:cs typeface="Times New Roman" pitchFamily="18" charset="0"/>
              </a:rPr>
              <a:t>concept,here</a:t>
            </a:r>
            <a:r>
              <a:rPr lang="en-US" sz="2000" dirty="0">
                <a:latin typeface="Times New Roman" pitchFamily="18" charset="0"/>
                <a:cs typeface="Times New Roman" pitchFamily="18" charset="0"/>
              </a:rPr>
              <a:t> we are explaining some of the types of </a:t>
            </a:r>
            <a:r>
              <a:rPr lang="en-US" sz="2000" dirty="0" err="1">
                <a:latin typeface="Times New Roman" pitchFamily="18" charset="0"/>
                <a:cs typeface="Times New Roman" pitchFamily="18" charset="0"/>
              </a:rPr>
              <a:t>thyristors</a:t>
            </a:r>
            <a:r>
              <a:rPr lang="en-US" sz="2000" dirty="0">
                <a:latin typeface="Times New Roman" pitchFamily="18" charset="0"/>
                <a:cs typeface="Times New Roman" pitchFamily="18" charset="0"/>
              </a:rPr>
              <a:t>.</a:t>
            </a:r>
          </a:p>
        </p:txBody>
      </p:sp>
    </p:spTree>
    <p:extLst>
      <p:ext uri="{BB962C8B-B14F-4D97-AF65-F5344CB8AC3E}">
        <p14:creationId xmlns:p14="http://schemas.microsoft.com/office/powerpoint/2010/main" val="4123471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en-US"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52118" y="1412776"/>
            <a:ext cx="8473428" cy="2708434"/>
          </a:xfrm>
          <a:prstGeom prst="rect">
            <a:avLst/>
          </a:prstGeom>
        </p:spPr>
        <p:txBody>
          <a:bodyPr wrap="square">
            <a:spAutoFit/>
          </a:bodyPr>
          <a:lstStyle/>
          <a:p>
            <a:r>
              <a:rPr lang="en-US" sz="2000" b="1" dirty="0"/>
              <a:t>S</a:t>
            </a:r>
            <a:r>
              <a:rPr lang="en-US" sz="2000" b="1" dirty="0" smtClean="0"/>
              <a:t>ilicon </a:t>
            </a:r>
            <a:r>
              <a:rPr lang="en-US" sz="2000" b="1" dirty="0"/>
              <a:t>Controlled Rectifier (SCR)</a:t>
            </a:r>
          </a:p>
          <a:p>
            <a:pPr>
              <a:lnSpc>
                <a:spcPct val="150000"/>
              </a:lnSpc>
            </a:pPr>
            <a:r>
              <a:rPr lang="en-US" sz="2000" dirty="0">
                <a:latin typeface="Times New Roman" pitchFamily="18" charset="0"/>
                <a:cs typeface="Times New Roman" pitchFamily="18" charset="0"/>
              </a:rPr>
              <a:t>A silicon controlled rectifier is also known as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rectifier. It is a four layered current controlling solid state device. SCRs can conduct current in only one direction (unidirectional devices). SCRs can be triggered normally by the current which is applied to the gate terminal. To know more about SCR. Please follow the link to know more about: </a:t>
            </a:r>
            <a:r>
              <a:rPr lang="en-US" sz="2000" dirty="0">
                <a:latin typeface="Times New Roman" pitchFamily="18" charset="0"/>
                <a:cs typeface="Times New Roman" pitchFamily="18" charset="0"/>
                <a:hlinkClick r:id="rId5"/>
              </a:rPr>
              <a:t>SCR tutorial basics and characteristics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883574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005AAB"/>
                </a:solidFill>
                <a:latin typeface="Agency FB" pitchFamily="34" charset="0"/>
                <a:cs typeface="Ali_K_Alwand" pitchFamily="2" charset="-78"/>
              </a:rPr>
              <a:t>Operational Amplifiers (Op-Amp)</a:t>
            </a:r>
            <a:endParaRPr lang="en-US"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7544" y="1268760"/>
            <a:ext cx="7598225" cy="1569660"/>
          </a:xfrm>
          <a:prstGeom prst="rect">
            <a:avLst/>
          </a:prstGeom>
        </p:spPr>
        <p:txBody>
          <a:bodyPr wrap="square">
            <a:spAutoFit/>
          </a:bodyPr>
          <a:lstStyle/>
          <a:p>
            <a:pPr>
              <a:lnSpc>
                <a:spcPct val="150000"/>
              </a:lnSpc>
            </a:pPr>
            <a:r>
              <a:rPr lang="en-US" b="1" dirty="0"/>
              <a:t>Gate turn off </a:t>
            </a:r>
            <a:r>
              <a:rPr lang="en-US" b="1" dirty="0" err="1"/>
              <a:t>Thyristors</a:t>
            </a:r>
            <a:r>
              <a:rPr lang="en-US" b="1" dirty="0"/>
              <a:t> (GTOs)</a:t>
            </a:r>
          </a:p>
          <a:p>
            <a:pPr>
              <a:lnSpc>
                <a:spcPct val="150000"/>
              </a:lnSpc>
            </a:pPr>
            <a:r>
              <a:rPr lang="en-US" dirty="0"/>
              <a:t>One of the special types of high power semiconductor devices is GTO (gate turn-off </a:t>
            </a:r>
            <a:r>
              <a:rPr lang="en-US" dirty="0" err="1"/>
              <a:t>thyristor</a:t>
            </a:r>
            <a:r>
              <a:rPr lang="en-US" dirty="0"/>
              <a:t>). The gate terminal controls the switches to be turned ON and OFF.</a:t>
            </a:r>
          </a:p>
        </p:txBody>
      </p:sp>
      <p:pic>
        <p:nvPicPr>
          <p:cNvPr id="614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81207" y="2838420"/>
            <a:ext cx="1512391" cy="2655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97653" y="5707995"/>
            <a:ext cx="1476686" cy="338554"/>
          </a:xfrm>
          <a:prstGeom prst="rect">
            <a:avLst/>
          </a:prstGeom>
        </p:spPr>
        <p:txBody>
          <a:bodyPr wrap="none">
            <a:spAutoFit/>
          </a:bodyPr>
          <a:lstStyle/>
          <a:p>
            <a:r>
              <a:rPr lang="en-US" i="1" dirty="0"/>
              <a:t>GTO Symbol</a:t>
            </a:r>
            <a:endParaRPr lang="en-US" dirty="0"/>
          </a:p>
        </p:txBody>
      </p:sp>
    </p:spTree>
    <p:extLst>
      <p:ext uri="{BB962C8B-B14F-4D97-AF65-F5344CB8AC3E}">
        <p14:creationId xmlns:p14="http://schemas.microsoft.com/office/powerpoint/2010/main" val="2450790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solidFill>
                  <a:srgbClr val="C00000"/>
                </a:solidFill>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tr-TR" sz="3600" b="1" dirty="0"/>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46679" y="1052736"/>
            <a:ext cx="8712968" cy="5576976"/>
          </a:xfrm>
          <a:prstGeom prst="rect">
            <a:avLst/>
          </a:prstGeom>
        </p:spPr>
        <p:txBody>
          <a:bodyPr wrap="square">
            <a:spAutoFit/>
          </a:bodyPr>
          <a:lstStyle/>
          <a:p>
            <a:pPr>
              <a:lnSpc>
                <a:spcPct val="150000"/>
              </a:lnSpc>
            </a:pPr>
            <a:r>
              <a:rPr lang="en-US" sz="2000" dirty="0">
                <a:latin typeface="Times New Roman" pitchFamily="18" charset="0"/>
                <a:cs typeface="Times New Roman" pitchFamily="18" charset="0"/>
              </a:rPr>
              <a:t>If positive pulse applied between the cathode and gate terminals, then the device will be turned ON. Cathode and gate terminals behave as a </a:t>
            </a:r>
            <a:r>
              <a:rPr lang="en-US" sz="2000" dirty="0">
                <a:latin typeface="Times New Roman" pitchFamily="18" charset="0"/>
                <a:cs typeface="Times New Roman" pitchFamily="18" charset="0"/>
                <a:hlinkClick r:id="rId5"/>
              </a:rPr>
              <a:t>PN junction</a:t>
            </a:r>
            <a:r>
              <a:rPr lang="en-US" sz="2000" dirty="0">
                <a:latin typeface="Times New Roman" pitchFamily="18" charset="0"/>
                <a:cs typeface="Times New Roman" pitchFamily="18" charset="0"/>
              </a:rPr>
              <a:t> and there exists a small voltage relatively between the terminals. It is not reliable as an SCR. To improve the reliability we must maintain a small amount of positive gate current.</a:t>
            </a:r>
          </a:p>
          <a:p>
            <a:pPr>
              <a:lnSpc>
                <a:spcPct val="150000"/>
              </a:lnSpc>
            </a:pPr>
            <a:r>
              <a:rPr lang="en-US" sz="2000" dirty="0">
                <a:latin typeface="Times New Roman" pitchFamily="18" charset="0"/>
                <a:cs typeface="Times New Roman" pitchFamily="18" charset="0"/>
              </a:rPr>
              <a:t>If negative voltage pulse applied between the gate and cathode terminals, then the device will turn OFF. To induce the gate cathode voltage some of forward current is stolen, which in turn induced forward current may fall and automatically GTO will transition to the blocking state.</a:t>
            </a:r>
          </a:p>
          <a:p>
            <a:pPr>
              <a:lnSpc>
                <a:spcPct val="150000"/>
              </a:lnSpc>
            </a:pPr>
            <a:r>
              <a:rPr lang="en-US" sz="2000" b="1" dirty="0">
                <a:latin typeface="Times New Roman" pitchFamily="18" charset="0"/>
                <a:cs typeface="Times New Roman" pitchFamily="18" charset="0"/>
              </a:rPr>
              <a:t>Applications</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Variable speed motor drives</a:t>
            </a:r>
          </a:p>
          <a:p>
            <a:pPr>
              <a:lnSpc>
                <a:spcPct val="150000"/>
              </a:lnSpc>
            </a:pPr>
            <a:r>
              <a:rPr lang="en-US" sz="2000" dirty="0">
                <a:latin typeface="Times New Roman" pitchFamily="18" charset="0"/>
                <a:cs typeface="Times New Roman" pitchFamily="18" charset="0"/>
              </a:rPr>
              <a:t>High power inverters and traction</a:t>
            </a:r>
          </a:p>
        </p:txBody>
      </p:sp>
    </p:spTree>
    <p:extLst>
      <p:ext uri="{BB962C8B-B14F-4D97-AF65-F5344CB8AC3E}">
        <p14:creationId xmlns:p14="http://schemas.microsoft.com/office/powerpoint/2010/main" val="2432262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005AAB"/>
                </a:solidFill>
                <a:latin typeface="Agency FB" pitchFamily="34" charset="0"/>
                <a:cs typeface="Ali_K_Alwand" pitchFamily="2" charset="-78"/>
              </a:rPr>
              <a:t>Four Layer Devices</a:t>
            </a:r>
            <a:endParaRPr lang="tr-TR" sz="3600" b="1" dirty="0"/>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16</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23528" y="1412776"/>
            <a:ext cx="8496944" cy="3416320"/>
          </a:xfrm>
          <a:prstGeom prst="rect">
            <a:avLst/>
          </a:prstGeom>
        </p:spPr>
        <p:txBody>
          <a:bodyPr wrap="square">
            <a:spAutoFit/>
          </a:bodyPr>
          <a:lstStyle/>
          <a:p>
            <a:pPr algn="just">
              <a:lnSpc>
                <a:spcPct val="150000"/>
              </a:lnSpc>
            </a:pPr>
            <a:r>
              <a:rPr lang="en-US" sz="2400" b="1" dirty="0"/>
              <a:t>GTO Application on Variable Speed Drive</a:t>
            </a:r>
          </a:p>
          <a:p>
            <a:pPr algn="just">
              <a:lnSpc>
                <a:spcPct val="150000"/>
              </a:lnSpc>
            </a:pPr>
            <a:r>
              <a:rPr lang="en-US" sz="2400" dirty="0"/>
              <a:t>There are two main reasons for adjustable speed drive is process energy conversation and control. And it provides smoother operation. High frequency reverse conducting GTO is available in this application.</a:t>
            </a:r>
          </a:p>
        </p:txBody>
      </p:sp>
    </p:spTree>
    <p:extLst>
      <p:ext uri="{BB962C8B-B14F-4D97-AF65-F5344CB8AC3E}">
        <p14:creationId xmlns:p14="http://schemas.microsoft.com/office/powerpoint/2010/main" val="2749762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17</a:t>
            </a:fld>
            <a:endParaRPr lang="en-US">
              <a:solidFill>
                <a:prstClr val="black">
                  <a:tint val="75000"/>
                </a:prstClr>
              </a:solidFill>
            </a:endParaRPr>
          </a:p>
        </p:txBody>
      </p:sp>
      <p:sp>
        <p:nvSpPr>
          <p:cNvPr id="8" name="Rectangle 7"/>
          <p:cNvSpPr/>
          <p:nvPr/>
        </p:nvSpPr>
        <p:spPr>
          <a:xfrm>
            <a:off x="107505" y="1108277"/>
            <a:ext cx="8833772" cy="615553"/>
          </a:xfrm>
          <a:prstGeom prst="rect">
            <a:avLst/>
          </a:prstGeom>
        </p:spPr>
        <p:txBody>
          <a:bodyPr wrap="square">
            <a:spAutoFit/>
          </a:bodyPr>
          <a:lstStyle/>
          <a:p>
            <a:endParaRPr lang="en-US" sz="1800" i="1" dirty="0">
              <a:solidFill>
                <a:srgbClr val="231F20"/>
              </a:solidFill>
              <a:latin typeface="Times New Roman"/>
            </a:endParaRPr>
          </a:p>
          <a:p>
            <a:endParaRPr lang="en-US" dirty="0" smtClean="0">
              <a:solidFill>
                <a:srgbClr val="231F20"/>
              </a:solidFill>
              <a:latin typeface="TimesNewRoman"/>
            </a:endParaRPr>
          </a:p>
        </p:txBody>
      </p:sp>
      <p:cxnSp>
        <p:nvCxnSpPr>
          <p:cNvPr id="9"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Düz Bağlayıcı 17"/>
          <p:cNvCxnSpPr/>
          <p:nvPr/>
        </p:nvCxnSpPr>
        <p:spPr>
          <a:xfrm>
            <a:off x="251520" y="108328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52871"/>
            <a:ext cx="678423" cy="958407"/>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Düz Bağlayıcı 8"/>
          <p:cNvCxnSpPr/>
          <p:nvPr/>
        </p:nvCxnSpPr>
        <p:spPr>
          <a:xfrm>
            <a:off x="323528" y="648388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024731" y="209136"/>
            <a:ext cx="2872902" cy="584775"/>
          </a:xfrm>
          <a:prstGeom prst="rect">
            <a:avLst/>
          </a:prstGeom>
        </p:spPr>
        <p:txBody>
          <a:bodyPr wrap="none">
            <a:spAutoFit/>
          </a:bodyPr>
          <a:lstStyle/>
          <a:p>
            <a:r>
              <a:rPr lang="en-US" sz="3200" b="1" dirty="0">
                <a:solidFill>
                  <a:srgbClr val="005AAB"/>
                </a:solidFill>
                <a:latin typeface="Agency FB" pitchFamily="34" charset="0"/>
                <a:cs typeface="Ali_K_Alwand" pitchFamily="2" charset="-78"/>
              </a:rPr>
              <a:t>Four Layer Devices</a:t>
            </a:r>
            <a:endParaRPr lang="en-US" dirty="0"/>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4038" y="2247900"/>
            <a:ext cx="54959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75856" y="4797152"/>
            <a:ext cx="1834156" cy="338554"/>
          </a:xfrm>
          <a:prstGeom prst="rect">
            <a:avLst/>
          </a:prstGeom>
        </p:spPr>
        <p:txBody>
          <a:bodyPr wrap="none">
            <a:spAutoFit/>
          </a:bodyPr>
          <a:lstStyle/>
          <a:p>
            <a:r>
              <a:rPr lang="en-US" i="1" dirty="0"/>
              <a:t>GTO Application</a:t>
            </a:r>
            <a:endParaRPr lang="en-US" dirty="0"/>
          </a:p>
        </p:txBody>
      </p:sp>
    </p:spTree>
    <p:extLst>
      <p:ext uri="{BB962C8B-B14F-4D97-AF65-F5344CB8AC3E}">
        <p14:creationId xmlns:p14="http://schemas.microsoft.com/office/powerpoint/2010/main" val="1735497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71500" y="-46502"/>
            <a:ext cx="8001000" cy="1052736"/>
          </a:xfrm>
        </p:spPr>
        <p:txBody>
          <a:bodyPr>
            <a:normAutofit/>
          </a:bodyPr>
          <a:lstStyle/>
          <a:p>
            <a:pPr algn="ctr"/>
            <a:r>
              <a:rPr lang="en-US" sz="3200" b="1" dirty="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tr-TR" sz="3200" b="1" dirty="0">
              <a:solidFill>
                <a:schemeClr val="accent1"/>
              </a:solidFill>
              <a:latin typeface="Agency FB" pitchFamily="34" charset="0"/>
              <a:cs typeface="Ali_K_Alwand" pitchFamily="2" charset="-78"/>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251520" y="1052736"/>
            <a:ext cx="4320480"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10519" y="981800"/>
            <a:ext cx="8565490" cy="6294031"/>
          </a:xfrm>
          <a:prstGeom prst="rect">
            <a:avLst/>
          </a:prstGeom>
        </p:spPr>
        <p:txBody>
          <a:bodyPr wrap="square">
            <a:spAutoFit/>
          </a:bodyPr>
          <a:lstStyle/>
          <a:p>
            <a:pPr algn="just">
              <a:lnSpc>
                <a:spcPct val="150000"/>
              </a:lnSpc>
            </a:pPr>
            <a:r>
              <a:rPr lang="en-US" sz="1800" b="1" dirty="0">
                <a:solidFill>
                  <a:srgbClr val="000000"/>
                </a:solidFill>
                <a:latin typeface="Times New Roman" pitchFamily="18" charset="0"/>
                <a:cs typeface="Times New Roman" pitchFamily="18" charset="0"/>
              </a:rPr>
              <a:t>What is a </a:t>
            </a:r>
            <a:r>
              <a:rPr lang="en-US" sz="1800" b="1" dirty="0" err="1">
                <a:solidFill>
                  <a:srgbClr val="000000"/>
                </a:solidFill>
                <a:latin typeface="Times New Roman" pitchFamily="18" charset="0"/>
                <a:cs typeface="Times New Roman" pitchFamily="18" charset="0"/>
              </a:rPr>
              <a:t>Thyristor</a:t>
            </a:r>
            <a:r>
              <a:rPr lang="en-US" sz="1800" b="1" dirty="0" smtClean="0">
                <a:solidFill>
                  <a:srgbClr val="000000"/>
                </a:solidFill>
                <a:latin typeface="Times New Roman" pitchFamily="18" charset="0"/>
                <a:cs typeface="Times New Roman" pitchFamily="18" charset="0"/>
              </a:rPr>
              <a:t>?</a:t>
            </a:r>
          </a:p>
          <a:p>
            <a:pPr marL="285750" indent="-285750" algn="just">
              <a:lnSpc>
                <a:spcPct val="150000"/>
              </a:lnSpc>
              <a:buFont typeface="Wingdings" pitchFamily="2" charset="2"/>
              <a:buChar char="Ø"/>
            </a:pPr>
            <a:r>
              <a:rPr lang="en-US" sz="2000" dirty="0" smtClean="0">
                <a:solidFill>
                  <a:srgbClr val="000000"/>
                </a:solidFill>
                <a:latin typeface="Times New Roman" pitchFamily="18" charset="0"/>
                <a:cs typeface="Times New Roman" pitchFamily="18" charset="0"/>
              </a:rPr>
              <a:t>A </a:t>
            </a:r>
            <a:r>
              <a:rPr lang="en-US" sz="2000" dirty="0" err="1">
                <a:solidFill>
                  <a:srgbClr val="000000"/>
                </a:solidFill>
                <a:latin typeface="Times New Roman" pitchFamily="18" charset="0"/>
                <a:cs typeface="Times New Roman" pitchFamily="18" charset="0"/>
              </a:rPr>
              <a:t>thyristor</a:t>
            </a:r>
            <a:r>
              <a:rPr lang="en-US" sz="2000" dirty="0">
                <a:solidFill>
                  <a:srgbClr val="000000"/>
                </a:solidFill>
                <a:latin typeface="Times New Roman" pitchFamily="18" charset="0"/>
                <a:cs typeface="Times New Roman" pitchFamily="18" charset="0"/>
              </a:rPr>
              <a:t> is a four layer solid-state semiconductor device with P and N type material. </a:t>
            </a:r>
            <a:endParaRPr lang="en-US" sz="2000" dirty="0" smtClean="0">
              <a:solidFill>
                <a:srgbClr val="000000"/>
              </a:solidFill>
              <a:latin typeface="Times New Roman" pitchFamily="18" charset="0"/>
              <a:cs typeface="Times New Roman" pitchFamily="18" charset="0"/>
            </a:endParaRPr>
          </a:p>
          <a:p>
            <a:pPr marL="285750" indent="-285750" algn="just">
              <a:lnSpc>
                <a:spcPct val="150000"/>
              </a:lnSpc>
              <a:buFont typeface="Wingdings" pitchFamily="2" charset="2"/>
              <a:buChar char="Ø"/>
            </a:pP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Whenever </a:t>
            </a:r>
            <a:r>
              <a:rPr lang="en-US" sz="2000" dirty="0">
                <a:solidFill>
                  <a:srgbClr val="000000"/>
                </a:solidFill>
                <a:latin typeface="Times New Roman" pitchFamily="18" charset="0"/>
                <a:cs typeface="Times New Roman" pitchFamily="18" charset="0"/>
              </a:rPr>
              <a:t>a gate receives a triggering current then it starts’ conducting until </a:t>
            </a:r>
            <a:r>
              <a:rPr lang="en-US" sz="2000" dirty="0" smtClean="0">
                <a:solidFill>
                  <a:srgbClr val="000000"/>
                </a:solidFill>
                <a:latin typeface="Times New Roman" pitchFamily="18" charset="0"/>
                <a:cs typeface="Times New Roman" pitchFamily="18" charset="0"/>
              </a:rPr>
              <a:t>the</a:t>
            </a:r>
          </a:p>
          <a:p>
            <a:pPr algn="just">
              <a:lnSpc>
                <a:spcPct val="150000"/>
              </a:lnSpc>
            </a:pP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     voltage  </a:t>
            </a:r>
            <a:r>
              <a:rPr lang="en-US" sz="2000" dirty="0">
                <a:solidFill>
                  <a:srgbClr val="000000"/>
                </a:solidFill>
                <a:latin typeface="Times New Roman" pitchFamily="18" charset="0"/>
                <a:cs typeface="Times New Roman" pitchFamily="18" charset="0"/>
              </a:rPr>
              <a:t>across the </a:t>
            </a:r>
            <a:r>
              <a:rPr lang="en-US" sz="2000" dirty="0" err="1">
                <a:solidFill>
                  <a:srgbClr val="000000"/>
                </a:solidFill>
                <a:latin typeface="Times New Roman" pitchFamily="18" charset="0"/>
                <a:cs typeface="Times New Roman" pitchFamily="18" charset="0"/>
              </a:rPr>
              <a:t>thyistor</a:t>
            </a:r>
            <a:r>
              <a:rPr lang="en-US" sz="2000" dirty="0">
                <a:solidFill>
                  <a:srgbClr val="000000"/>
                </a:solidFill>
                <a:latin typeface="Times New Roman" pitchFamily="18" charset="0"/>
                <a:cs typeface="Times New Roman" pitchFamily="18" charset="0"/>
              </a:rPr>
              <a:t> device is under forward bias. </a:t>
            </a:r>
            <a:endParaRPr lang="en-US" sz="2000" dirty="0" smtClean="0">
              <a:solidFill>
                <a:srgbClr val="000000"/>
              </a:solidFill>
              <a:latin typeface="Times New Roman" pitchFamily="18" charset="0"/>
              <a:cs typeface="Times New Roman" pitchFamily="18" charset="0"/>
            </a:endParaRPr>
          </a:p>
          <a:p>
            <a:pPr marL="285750" indent="-285750" algn="just">
              <a:lnSpc>
                <a:spcPct val="150000"/>
              </a:lnSpc>
              <a:buFont typeface="Wingdings" pitchFamily="2" charset="2"/>
              <a:buChar char="Ø"/>
            </a:pPr>
            <a:r>
              <a:rPr lang="en-US" sz="2000" dirty="0" smtClean="0">
                <a:solidFill>
                  <a:srgbClr val="000000"/>
                </a:solidFill>
                <a:latin typeface="Times New Roman" pitchFamily="18" charset="0"/>
                <a:cs typeface="Times New Roman" pitchFamily="18" charset="0"/>
              </a:rPr>
              <a:t>So </a:t>
            </a:r>
            <a:r>
              <a:rPr lang="en-US" sz="2000" dirty="0">
                <a:solidFill>
                  <a:srgbClr val="000000"/>
                </a:solidFill>
                <a:latin typeface="Times New Roman" pitchFamily="18" charset="0"/>
                <a:cs typeface="Times New Roman" pitchFamily="18" charset="0"/>
              </a:rPr>
              <a:t>it acts as a </a:t>
            </a:r>
            <a:r>
              <a:rPr lang="en-US" sz="2000" dirty="0" err="1">
                <a:solidFill>
                  <a:srgbClr val="000000"/>
                </a:solidFill>
                <a:latin typeface="Times New Roman" pitchFamily="18" charset="0"/>
                <a:cs typeface="Times New Roman" pitchFamily="18" charset="0"/>
              </a:rPr>
              <a:t>bistable</a:t>
            </a:r>
            <a:r>
              <a:rPr lang="en-US" sz="2000" dirty="0">
                <a:solidFill>
                  <a:srgbClr val="000000"/>
                </a:solidFill>
                <a:latin typeface="Times New Roman" pitchFamily="18" charset="0"/>
                <a:cs typeface="Times New Roman" pitchFamily="18" charset="0"/>
              </a:rPr>
              <a:t> switch under this condition. </a:t>
            </a:r>
            <a:endParaRPr lang="en-US" sz="2000" dirty="0" smtClean="0">
              <a:solidFill>
                <a:srgbClr val="000000"/>
              </a:solidFill>
              <a:latin typeface="Times New Roman" pitchFamily="18" charset="0"/>
              <a:cs typeface="Times New Roman" pitchFamily="18" charset="0"/>
            </a:endParaRPr>
          </a:p>
          <a:p>
            <a:pPr marL="285750" indent="-285750" algn="just">
              <a:lnSpc>
                <a:spcPct val="150000"/>
              </a:lnSpc>
              <a:buFont typeface="Wingdings" pitchFamily="2" charset="2"/>
              <a:buChar char="Ø"/>
            </a:pP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To </a:t>
            </a:r>
            <a:r>
              <a:rPr lang="en-US" sz="2000" dirty="0">
                <a:solidFill>
                  <a:srgbClr val="000000"/>
                </a:solidFill>
                <a:latin typeface="Times New Roman" pitchFamily="18" charset="0"/>
                <a:cs typeface="Times New Roman" pitchFamily="18" charset="0"/>
              </a:rPr>
              <a:t>control the large amount of current of the two leads we have to </a:t>
            </a:r>
            <a:endParaRPr lang="en-US" sz="2000" dirty="0" smtClean="0">
              <a:solidFill>
                <a:srgbClr val="000000"/>
              </a:solidFill>
              <a:latin typeface="Times New Roman" pitchFamily="18" charset="0"/>
              <a:cs typeface="Times New Roman" pitchFamily="18" charset="0"/>
            </a:endParaRPr>
          </a:p>
          <a:p>
            <a:pPr algn="just">
              <a:lnSpc>
                <a:spcPct val="150000"/>
              </a:lnSpc>
            </a:pPr>
            <a:r>
              <a:rPr lang="en-US" sz="2000" dirty="0" smtClean="0">
                <a:solidFill>
                  <a:srgbClr val="000000"/>
                </a:solidFill>
                <a:latin typeface="Times New Roman" pitchFamily="18" charset="0"/>
                <a:cs typeface="Times New Roman" pitchFamily="18" charset="0"/>
              </a:rPr>
              <a:t>      design </a:t>
            </a:r>
            <a:r>
              <a:rPr lang="en-US" sz="2000" dirty="0">
                <a:solidFill>
                  <a:srgbClr val="000000"/>
                </a:solidFill>
                <a:latin typeface="Times New Roman" pitchFamily="18" charset="0"/>
                <a:cs typeface="Times New Roman" pitchFamily="18" charset="0"/>
              </a:rPr>
              <a:t>a three lead </a:t>
            </a:r>
            <a:r>
              <a:rPr lang="en-US" sz="2000" dirty="0" err="1">
                <a:solidFill>
                  <a:srgbClr val="000000"/>
                </a:solidFill>
                <a:latin typeface="Times New Roman" pitchFamily="18" charset="0"/>
                <a:cs typeface="Times New Roman" pitchFamily="18" charset="0"/>
              </a:rPr>
              <a:t>thyristor</a:t>
            </a: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 by </a:t>
            </a:r>
            <a:r>
              <a:rPr lang="en-US" sz="2000" dirty="0">
                <a:solidFill>
                  <a:srgbClr val="000000"/>
                </a:solidFill>
                <a:latin typeface="Times New Roman" pitchFamily="18" charset="0"/>
                <a:cs typeface="Times New Roman" pitchFamily="18" charset="0"/>
              </a:rPr>
              <a:t>combining the small amount of current to that current</a:t>
            </a:r>
            <a:r>
              <a:rPr lang="en-US" sz="2000" dirty="0" smtClean="0">
                <a:solidFill>
                  <a:srgbClr val="000000"/>
                </a:solidFill>
                <a:latin typeface="Times New Roman" pitchFamily="18" charset="0"/>
                <a:cs typeface="Times New Roman" pitchFamily="18" charset="0"/>
              </a:rPr>
              <a:t>.</a:t>
            </a:r>
          </a:p>
          <a:p>
            <a:pPr marL="285750" indent="-285750" algn="just">
              <a:lnSpc>
                <a:spcPct val="150000"/>
              </a:lnSpc>
              <a:buFont typeface="Wingdings" pitchFamily="2" charset="2"/>
              <a:buChar char="Ø"/>
            </a:pPr>
            <a:r>
              <a:rPr lang="en-US" sz="2000" dirty="0" smtClean="0">
                <a:solidFill>
                  <a:srgbClr val="000000"/>
                </a:solidFill>
                <a:latin typeface="Times New Roman" pitchFamily="18" charset="0"/>
                <a:cs typeface="Times New Roman" pitchFamily="18" charset="0"/>
              </a:rPr>
              <a:t> This </a:t>
            </a:r>
            <a:r>
              <a:rPr lang="en-US" sz="2000" dirty="0">
                <a:solidFill>
                  <a:srgbClr val="000000"/>
                </a:solidFill>
                <a:latin typeface="Times New Roman" pitchFamily="18" charset="0"/>
                <a:cs typeface="Times New Roman" pitchFamily="18" charset="0"/>
              </a:rPr>
              <a:t>process is known as control lead</a:t>
            </a:r>
            <a:r>
              <a:rPr lang="en-US" sz="2000" dirty="0" smtClean="0">
                <a:solidFill>
                  <a:srgbClr val="000000"/>
                </a:solidFill>
                <a:latin typeface="Times New Roman" pitchFamily="18" charset="0"/>
                <a:cs typeface="Times New Roman" pitchFamily="18" charset="0"/>
              </a:rPr>
              <a:t>. </a:t>
            </a:r>
          </a:p>
          <a:p>
            <a:pPr marL="285750" indent="-285750" algn="just">
              <a:lnSpc>
                <a:spcPct val="150000"/>
              </a:lnSpc>
              <a:buFont typeface="Wingdings" pitchFamily="2" charset="2"/>
              <a:buChar char="Ø"/>
            </a:pP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 </a:t>
            </a:r>
            <a:r>
              <a:rPr lang="en-US" sz="2000" dirty="0">
                <a:solidFill>
                  <a:srgbClr val="000000"/>
                </a:solidFill>
                <a:latin typeface="Times New Roman" pitchFamily="18" charset="0"/>
                <a:cs typeface="Times New Roman" pitchFamily="18" charset="0"/>
              </a:rPr>
              <a:t>If the potential difference between the two leads is under breakdown voltage</a:t>
            </a:r>
            <a:r>
              <a:rPr lang="en-US" sz="2000" dirty="0" smtClean="0">
                <a:solidFill>
                  <a:srgbClr val="000000"/>
                </a:solidFill>
                <a:latin typeface="Times New Roman" pitchFamily="18" charset="0"/>
                <a:cs typeface="Times New Roman" pitchFamily="18" charset="0"/>
              </a:rPr>
              <a:t>,</a:t>
            </a:r>
          </a:p>
          <a:p>
            <a:pPr algn="just">
              <a:lnSpc>
                <a:spcPct val="150000"/>
              </a:lnSpc>
            </a:pPr>
            <a:r>
              <a:rPr lang="en-US" sz="2000" dirty="0" smtClean="0">
                <a:solidFill>
                  <a:srgbClr val="000000"/>
                </a:solidFill>
                <a:latin typeface="Times New Roman" pitchFamily="18" charset="0"/>
                <a:cs typeface="Times New Roman" pitchFamily="18" charset="0"/>
              </a:rPr>
              <a:t>       then </a:t>
            </a:r>
            <a:r>
              <a:rPr lang="en-US" sz="2000" dirty="0">
                <a:solidFill>
                  <a:srgbClr val="000000"/>
                </a:solidFill>
                <a:latin typeface="Times New Roman" pitchFamily="18" charset="0"/>
                <a:cs typeface="Times New Roman" pitchFamily="18" charset="0"/>
              </a:rPr>
              <a:t>a two lead </a:t>
            </a:r>
            <a:r>
              <a:rPr lang="en-US" sz="2000" dirty="0" err="1">
                <a:solidFill>
                  <a:srgbClr val="000000"/>
                </a:solidFill>
                <a:latin typeface="Times New Roman" pitchFamily="18" charset="0"/>
                <a:cs typeface="Times New Roman" pitchFamily="18" charset="0"/>
              </a:rPr>
              <a:t>thyristor</a:t>
            </a:r>
            <a:r>
              <a:rPr lang="en-US" sz="2000" dirty="0">
                <a:solidFill>
                  <a:srgbClr val="000000"/>
                </a:solidFill>
                <a:latin typeface="Times New Roman" pitchFamily="18" charset="0"/>
                <a:cs typeface="Times New Roman" pitchFamily="18" charset="0"/>
              </a:rPr>
              <a:t> is used to switch on the device.</a:t>
            </a:r>
            <a:endParaRPr lang="en-US" sz="2000" dirty="0" smtClean="0">
              <a:solidFill>
                <a:srgbClr val="000000"/>
              </a:solidFill>
              <a:latin typeface="Times New Roman" pitchFamily="18" charset="0"/>
              <a:cs typeface="Times New Roman" pitchFamily="18" charset="0"/>
            </a:endParaRPr>
          </a:p>
          <a:p>
            <a:pPr algn="just"/>
            <a:endParaRPr lang="en-US" b="1" i="0" dirty="0">
              <a:solidFill>
                <a:srgbClr val="000000"/>
              </a:solidFill>
              <a:effectLst/>
              <a:latin typeface="Arial"/>
            </a:endParaRPr>
          </a:p>
        </p:txBody>
      </p:sp>
    </p:spTree>
    <p:extLst>
      <p:ext uri="{BB962C8B-B14F-4D97-AF65-F5344CB8AC3E}">
        <p14:creationId xmlns:p14="http://schemas.microsoft.com/office/powerpoint/2010/main" val="1417145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265588" y="66001"/>
            <a:ext cx="8001000" cy="1052736"/>
          </a:xfrm>
        </p:spPr>
        <p:txBody>
          <a:bodyPr>
            <a:normAutofit/>
          </a:bodyPr>
          <a:lstStyle/>
          <a:p>
            <a:r>
              <a:rPr lang="en-US" sz="3200" b="1" dirty="0" smtClean="0">
                <a:solidFill>
                  <a:srgbClr val="005AAB"/>
                </a:solidFill>
                <a:latin typeface="Agency FB" pitchFamily="34" charset="0"/>
                <a:cs typeface="Ali_K_Alwand" pitchFamily="2" charset="-78"/>
              </a:rPr>
              <a:t> </a:t>
            </a:r>
            <a:r>
              <a:rPr lang="en-US" sz="3200" b="1" dirty="0">
                <a:solidFill>
                  <a:srgbClr val="005AAB"/>
                </a:solidFill>
                <a:latin typeface="Agency FB" pitchFamily="34" charset="0"/>
                <a:cs typeface="Ali_K_Alwand" pitchFamily="2" charset="-78"/>
              </a:rPr>
              <a:t>                     Four Layer </a:t>
            </a:r>
            <a:r>
              <a:rPr lang="en-US" sz="3200" b="1" dirty="0" smtClean="0">
                <a:solidFill>
                  <a:srgbClr val="005AAB"/>
                </a:solidFill>
                <a:latin typeface="Agency FB" pitchFamily="34" charset="0"/>
                <a:cs typeface="Ali_K_Alwand" pitchFamily="2" charset="-78"/>
              </a:rPr>
              <a:t>Devices</a:t>
            </a:r>
            <a:endParaRPr lang="tr-TR"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04568" y="1006113"/>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6549"/>
            <a:ext cx="678423" cy="9584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30389" y="1628800"/>
            <a:ext cx="3888100" cy="3510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707904" y="5538718"/>
            <a:ext cx="950901" cy="338554"/>
          </a:xfrm>
          <a:prstGeom prst="rect">
            <a:avLst/>
          </a:prstGeom>
        </p:spPr>
        <p:txBody>
          <a:bodyPr wrap="none">
            <a:spAutoFit/>
          </a:bodyPr>
          <a:lstStyle/>
          <a:p>
            <a:r>
              <a:rPr lang="en-US" dirty="0" err="1" smtClean="0">
                <a:latin typeface="Times New Roman" pitchFamily="18" charset="0"/>
                <a:cs typeface="Times New Roman" pitchFamily="18" charset="0"/>
              </a:rPr>
              <a:t>Thyristor</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969733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gn="ctr"/>
            <a:r>
              <a:rPr lang="en-US" sz="3200" b="1" dirty="0">
                <a:solidFill>
                  <a:srgbClr val="005AAB"/>
                </a:solidFill>
                <a:latin typeface="Agency FB" pitchFamily="34" charset="0"/>
                <a:cs typeface="Ali_K_Alwand" pitchFamily="2" charset="-78"/>
              </a:rPr>
              <a:t> Four Layer Devices</a:t>
            </a:r>
            <a:endParaRPr lang="tr-TR" sz="3200" b="1" dirty="0">
              <a:solidFill>
                <a:srgbClr val="005AAB"/>
              </a:solidFill>
              <a:latin typeface="Agency FB" pitchFamily="34" charset="0"/>
              <a:cs typeface="Ali_K_Alwand" pitchFamily="2" charset="-78"/>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95536" y="1412776"/>
            <a:ext cx="8352928" cy="1569660"/>
          </a:xfrm>
          <a:prstGeom prst="rect">
            <a:avLst/>
          </a:prstGeom>
        </p:spPr>
        <p:txBody>
          <a:bodyPr wrap="square">
            <a:spAutoFit/>
          </a:bodyPr>
          <a:lstStyle/>
          <a:p>
            <a:r>
              <a:rPr lang="en-US" sz="2400" b="1" dirty="0" err="1">
                <a:latin typeface="Times New Roman" pitchFamily="18" charset="0"/>
                <a:cs typeface="Times New Roman" pitchFamily="18" charset="0"/>
              </a:rPr>
              <a:t>Thyristor</a:t>
            </a:r>
            <a:r>
              <a:rPr lang="en-US" sz="2400" b="1" dirty="0">
                <a:latin typeface="Times New Roman" pitchFamily="18" charset="0"/>
                <a:cs typeface="Times New Roman" pitchFamily="18" charset="0"/>
              </a:rPr>
              <a:t> Circuit </a:t>
            </a:r>
            <a:r>
              <a:rPr lang="en-US" sz="2400" b="1" dirty="0" smtClean="0">
                <a:latin typeface="Times New Roman" pitchFamily="18" charset="0"/>
                <a:cs typeface="Times New Roman" pitchFamily="18" charset="0"/>
              </a:rPr>
              <a:t>Symbol</a:t>
            </a:r>
          </a:p>
          <a:p>
            <a:endParaRPr lang="en-US" sz="2400" b="1"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Thyistor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circuit symbol is as given below. It has three terminals Anode, cathode and gate.</a:t>
            </a: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7791" y="2982436"/>
            <a:ext cx="3710743"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07904" y="5466178"/>
            <a:ext cx="2273882" cy="461665"/>
          </a:xfrm>
          <a:prstGeom prst="rect">
            <a:avLst/>
          </a:prstGeom>
        </p:spPr>
        <p:txBody>
          <a:bodyPr wrap="square">
            <a:spAutoFit/>
          </a:bodyPr>
          <a:lstStyle/>
          <a:p>
            <a:r>
              <a:rPr lang="en-US" sz="2400" dirty="0">
                <a:latin typeface="Times New Roman" pitchFamily="18" charset="0"/>
                <a:cs typeface="Times New Roman" pitchFamily="18" charset="0"/>
              </a:rPr>
              <a:t>TRIAC Symbol</a:t>
            </a:r>
          </a:p>
        </p:txBody>
      </p:sp>
    </p:spTree>
    <p:extLst>
      <p:ext uri="{BB962C8B-B14F-4D97-AF65-F5344CB8AC3E}">
        <p14:creationId xmlns:p14="http://schemas.microsoft.com/office/powerpoint/2010/main" val="372755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 Four Layer Devices</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278566" y="1298029"/>
            <a:ext cx="8541906" cy="498663"/>
          </a:xfrm>
          <a:prstGeom prst="rect">
            <a:avLst/>
          </a:prstGeom>
        </p:spPr>
        <p:txBody>
          <a:bodyPr wrap="square">
            <a:spAutoFit/>
          </a:bodyPr>
          <a:lstStyle/>
          <a:p>
            <a:pPr algn="just">
              <a:lnSpc>
                <a:spcPct val="150000"/>
              </a:lnSpc>
              <a:spcBef>
                <a:spcPts val="0"/>
              </a:spcBef>
              <a:spcAft>
                <a:spcPts val="0"/>
              </a:spcAft>
              <a:buClr>
                <a:srgbClr val="CC0000"/>
              </a:buClr>
            </a:pPr>
            <a:endParaRPr lang="en-US" sz="2000" dirty="0">
              <a:solidFill>
                <a:prstClr val="black"/>
              </a:solidFill>
              <a:latin typeface="Times New Roman" pitchFamily="18" charset="0"/>
              <a:cs typeface="Times New Roman" pitchFamily="18" charset="0"/>
            </a:endParaRPr>
          </a:p>
        </p:txBody>
      </p:sp>
      <p:pic>
        <p:nvPicPr>
          <p:cNvPr id="13"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572" y="1659285"/>
            <a:ext cx="8077892" cy="4524315"/>
          </a:xfrm>
          <a:prstGeom prst="rect">
            <a:avLst/>
          </a:prstGeom>
        </p:spPr>
        <p:txBody>
          <a:bodyPr wrap="square">
            <a:spAutoFit/>
          </a:bodyPr>
          <a:lstStyle/>
          <a:p>
            <a:r>
              <a:rPr lang="en-US" sz="2400" b="1" dirty="0">
                <a:latin typeface="Times New Roman" pitchFamily="18" charset="0"/>
                <a:cs typeface="Times New Roman" pitchFamily="18" charset="0"/>
              </a:rPr>
              <a:t>There are three states in a </a:t>
            </a:r>
            <a:r>
              <a:rPr lang="en-US" sz="2400" b="1" dirty="0" err="1" smtClean="0">
                <a:latin typeface="Times New Roman" pitchFamily="18" charset="0"/>
                <a:cs typeface="Times New Roman" pitchFamily="18" charset="0"/>
              </a:rPr>
              <a:t>thyristor</a:t>
            </a:r>
            <a:endParaRPr lang="en-US" sz="2400" b="1" dirty="0" smtClean="0">
              <a:latin typeface="Times New Roman" pitchFamily="18" charset="0"/>
              <a:cs typeface="Times New Roman" pitchFamily="18" charset="0"/>
            </a:endParaRPr>
          </a:p>
          <a:p>
            <a:endParaRPr lang="en-US" sz="2400" b="1" dirty="0">
              <a:latin typeface="Times New Roman" pitchFamily="18" charset="0"/>
              <a:cs typeface="Times New Roman" pitchFamily="18" charset="0"/>
            </a:endParaRPr>
          </a:p>
          <a:p>
            <a:pPr algn="just">
              <a:lnSpc>
                <a:spcPct val="150000"/>
              </a:lnSpc>
            </a:pPr>
            <a:r>
              <a:rPr lang="en-US" sz="2000" b="1" dirty="0">
                <a:latin typeface="Times New Roman" pitchFamily="18" charset="0"/>
                <a:cs typeface="Times New Roman" pitchFamily="18" charset="0"/>
              </a:rPr>
              <a:t>Reverse blocking mode</a:t>
            </a:r>
            <a:r>
              <a:rPr lang="en-US" sz="2000" dirty="0">
                <a:latin typeface="Times New Roman" pitchFamily="18" charset="0"/>
                <a:cs typeface="Times New Roman" pitchFamily="18" charset="0"/>
              </a:rPr>
              <a:t>– In this mode of operation, the diode will block the voltage which is applied.</a:t>
            </a:r>
          </a:p>
          <a:p>
            <a:pPr algn="just">
              <a:lnSpc>
                <a:spcPct val="150000"/>
              </a:lnSpc>
            </a:pPr>
            <a:r>
              <a:rPr lang="en-US" sz="2000" b="1" dirty="0">
                <a:latin typeface="Times New Roman" pitchFamily="18" charset="0"/>
                <a:cs typeface="Times New Roman" pitchFamily="18" charset="0"/>
              </a:rPr>
              <a:t>Forward blocking mode</a:t>
            </a:r>
            <a:r>
              <a:rPr lang="en-US" sz="2000" dirty="0">
                <a:latin typeface="Times New Roman" pitchFamily="18" charset="0"/>
                <a:cs typeface="Times New Roman" pitchFamily="18" charset="0"/>
              </a:rPr>
              <a:t>– In this mode, the voltage applied in a direction makes a diode to conduct. But conduction will not happen here because the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has not triggered.</a:t>
            </a:r>
          </a:p>
          <a:p>
            <a:pPr algn="just">
              <a:lnSpc>
                <a:spcPct val="150000"/>
              </a:lnSpc>
            </a:pPr>
            <a:r>
              <a:rPr lang="en-US" sz="2000" b="1" dirty="0">
                <a:latin typeface="Times New Roman" pitchFamily="18" charset="0"/>
                <a:cs typeface="Times New Roman" pitchFamily="18" charset="0"/>
              </a:rPr>
              <a:t>Forward conducting mode</a:t>
            </a:r>
            <a:r>
              <a:rPr lang="en-US" sz="2000" dirty="0">
                <a:latin typeface="Times New Roman" pitchFamily="18" charset="0"/>
                <a:cs typeface="Times New Roman" pitchFamily="18" charset="0"/>
              </a:rPr>
              <a:t>– The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has triggered and current will flow through the device until the forward current reaches below the threshold value which is known as “Holding current”.</a:t>
            </a:r>
          </a:p>
        </p:txBody>
      </p:sp>
    </p:spTree>
    <p:extLst>
      <p:ext uri="{BB962C8B-B14F-4D97-AF65-F5344CB8AC3E}">
        <p14:creationId xmlns:p14="http://schemas.microsoft.com/office/powerpoint/2010/main" val="3486412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6</a:t>
            </a:fld>
            <a:endParaRPr lang="en-US">
              <a:solidFill>
                <a:prstClr val="black">
                  <a:tint val="75000"/>
                </a:prstClr>
              </a:solidFill>
            </a:endParaRPr>
          </a:p>
        </p:txBody>
      </p:sp>
      <p:sp>
        <p:nvSpPr>
          <p:cNvPr id="7" name="Rectangle 2"/>
          <p:cNvSpPr>
            <a:spLocks noGrp="1" noChangeArrowheads="1"/>
          </p:cNvSpPr>
          <p:nvPr>
            <p:ph type="title"/>
          </p:nvPr>
        </p:nvSpPr>
        <p:spPr>
          <a:xfrm>
            <a:off x="502663" y="0"/>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tr-TR" sz="3600" b="1" dirty="0">
              <a:solidFill>
                <a:srgbClr val="C00000"/>
              </a:solidFill>
            </a:endParaRPr>
          </a:p>
        </p:txBody>
      </p:sp>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17"/>
          <p:cNvCxnSpPr>
            <a:endCxn id="7"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87524" y="1484784"/>
            <a:ext cx="8496944" cy="3349956"/>
          </a:xfrm>
          <a:prstGeom prst="rect">
            <a:avLst/>
          </a:prstGeom>
        </p:spPr>
        <p:txBody>
          <a:bodyPr wrap="square">
            <a:spAutoFit/>
          </a:bodyPr>
          <a:lstStyle/>
          <a:p>
            <a:pPr algn="just">
              <a:lnSpc>
                <a:spcPct val="150000"/>
              </a:lnSpc>
            </a:pPr>
            <a:r>
              <a:rPr lang="en-US" sz="2400" dirty="0">
                <a:latin typeface="Times New Roman" pitchFamily="18" charset="0"/>
                <a:cs typeface="Times New Roman" pitchFamily="18" charset="0"/>
              </a:rPr>
              <a:t>If a </a:t>
            </a:r>
            <a:r>
              <a:rPr lang="en-US" sz="2400" b="1" dirty="0">
                <a:latin typeface="Times New Roman" pitchFamily="18" charset="0"/>
                <a:cs typeface="Times New Roman" pitchFamily="18" charset="0"/>
              </a:rPr>
              <a:t>V</a:t>
            </a:r>
            <a:r>
              <a:rPr lang="en-US" sz="2400" b="1" baseline="-25000" dirty="0">
                <a:latin typeface="Times New Roman" pitchFamily="18" charset="0"/>
                <a:cs typeface="Times New Roman" pitchFamily="18" charset="0"/>
              </a:rPr>
              <a:t>G </a:t>
            </a:r>
            <a:r>
              <a:rPr lang="en-US" sz="2400" dirty="0">
                <a:latin typeface="Times New Roman" pitchFamily="18" charset="0"/>
                <a:cs typeface="Times New Roman" pitchFamily="18" charset="0"/>
              </a:rPr>
              <a:t>(Positive potential) is applied to the gate terminal, then a breakdown occurs at the junction J2 which will be of low value </a:t>
            </a:r>
            <a:r>
              <a:rPr lang="en-US" sz="2400" b="1" dirty="0">
                <a:latin typeface="Times New Roman" pitchFamily="18" charset="0"/>
                <a:cs typeface="Times New Roman" pitchFamily="18" charset="0"/>
              </a:rPr>
              <a:t>V</a:t>
            </a:r>
            <a:r>
              <a:rPr lang="en-US" sz="2400" b="1" baseline="-25000" dirty="0">
                <a:latin typeface="Times New Roman" pitchFamily="18" charset="0"/>
                <a:cs typeface="Times New Roman" pitchFamily="18" charset="0"/>
              </a:rPr>
              <a:t>AK</a:t>
            </a:r>
            <a:r>
              <a:rPr lang="en-US" sz="2400" dirty="0">
                <a:latin typeface="Times New Roman" pitchFamily="18" charset="0"/>
                <a:cs typeface="Times New Roman" pitchFamily="18" charset="0"/>
              </a:rPr>
              <a:t>. The </a:t>
            </a:r>
            <a:r>
              <a:rPr lang="en-US" sz="2400" dirty="0" err="1">
                <a:latin typeface="Times New Roman" pitchFamily="18" charset="0"/>
                <a:cs typeface="Times New Roman" pitchFamily="18" charset="0"/>
              </a:rPr>
              <a:t>thyristor</a:t>
            </a:r>
            <a:r>
              <a:rPr lang="en-US" sz="2400" dirty="0">
                <a:latin typeface="Times New Roman" pitchFamily="18" charset="0"/>
                <a:cs typeface="Times New Roman" pitchFamily="18" charset="0"/>
              </a:rPr>
              <a:t> can switch to ON state, by selecting a proper value </a:t>
            </a:r>
            <a:r>
              <a:rPr lang="en-US" sz="2400" b="1" dirty="0">
                <a:latin typeface="Times New Roman" pitchFamily="18" charset="0"/>
                <a:cs typeface="Times New Roman" pitchFamily="18" charset="0"/>
              </a:rPr>
              <a:t>V</a:t>
            </a:r>
            <a:r>
              <a:rPr lang="en-US" sz="2400" b="1" baseline="-25000" dirty="0">
                <a:latin typeface="Times New Roman" pitchFamily="18" charset="0"/>
                <a:cs typeface="Times New Roman" pitchFamily="18" charset="0"/>
              </a:rPr>
              <a:t>G</a:t>
            </a:r>
            <a:r>
              <a:rPr lang="en-US" sz="2400" dirty="0">
                <a:latin typeface="Times New Roman" pitchFamily="18" charset="0"/>
                <a:cs typeface="Times New Roman" pitchFamily="18" charset="0"/>
              </a:rPr>
              <a:t>. Under avalanche breakdown condition, the </a:t>
            </a:r>
            <a:r>
              <a:rPr lang="en-US" sz="2400" dirty="0" err="1">
                <a:latin typeface="Times New Roman" pitchFamily="18" charset="0"/>
                <a:cs typeface="Times New Roman" pitchFamily="18" charset="0"/>
              </a:rPr>
              <a:t>thyristor</a:t>
            </a:r>
            <a:r>
              <a:rPr lang="en-US" sz="2400" dirty="0">
                <a:latin typeface="Times New Roman" pitchFamily="18" charset="0"/>
                <a:cs typeface="Times New Roman" pitchFamily="18" charset="0"/>
              </a:rPr>
              <a:t> will conduct continuously without taking consideration of gate voltage, until and unless,</a:t>
            </a:r>
          </a:p>
        </p:txBody>
      </p:sp>
    </p:spTree>
    <p:extLst>
      <p:ext uri="{BB962C8B-B14F-4D97-AF65-F5344CB8AC3E}">
        <p14:creationId xmlns:p14="http://schemas.microsoft.com/office/powerpoint/2010/main" val="424693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907468" y="22321"/>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7</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656325" y="1075057"/>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572" y="1268760"/>
            <a:ext cx="7247784" cy="2308324"/>
          </a:xfrm>
          <a:prstGeom prst="rect">
            <a:avLst/>
          </a:prstGeom>
        </p:spPr>
        <p:txBody>
          <a:bodyPr wrap="square">
            <a:spAutoFit/>
          </a:bodyPr>
          <a:lstStyle/>
          <a:p>
            <a:pPr algn="just">
              <a:lnSpc>
                <a:spcPct val="150000"/>
              </a:lnSpc>
            </a:pPr>
            <a:r>
              <a:rPr lang="en-US" sz="2400" dirty="0">
                <a:latin typeface="Times New Roman" pitchFamily="18" charset="0"/>
                <a:cs typeface="Times New Roman" pitchFamily="18" charset="0"/>
              </a:rPr>
              <a:t>The potential V</a:t>
            </a:r>
            <a:r>
              <a:rPr lang="en-US" sz="2400" baseline="-25000" dirty="0">
                <a:latin typeface="Times New Roman" pitchFamily="18" charset="0"/>
                <a:cs typeface="Times New Roman" pitchFamily="18" charset="0"/>
              </a:rPr>
              <a:t>AK</a:t>
            </a:r>
            <a:r>
              <a:rPr lang="en-US" sz="2400" dirty="0">
                <a:latin typeface="Times New Roman" pitchFamily="18" charset="0"/>
                <a:cs typeface="Times New Roman" pitchFamily="18" charset="0"/>
              </a:rPr>
              <a:t> is removed </a:t>
            </a:r>
            <a:r>
              <a:rPr lang="en-US" sz="2400" dirty="0" smtClean="0">
                <a:latin typeface="Times New Roman" pitchFamily="18" charset="0"/>
                <a:cs typeface="Times New Roman" pitchFamily="18" charset="0"/>
              </a:rPr>
              <a:t>or Holding </a:t>
            </a:r>
            <a:r>
              <a:rPr lang="en-US" sz="2400" dirty="0">
                <a:latin typeface="Times New Roman" pitchFamily="18" charset="0"/>
                <a:cs typeface="Times New Roman" pitchFamily="18" charset="0"/>
              </a:rPr>
              <a:t>current is greater than the current flowing through the </a:t>
            </a:r>
            <a:r>
              <a:rPr lang="en-US" sz="2400" dirty="0" smtClean="0">
                <a:latin typeface="Times New Roman" pitchFamily="18" charset="0"/>
                <a:cs typeface="Times New Roman" pitchFamily="18" charset="0"/>
              </a:rPr>
              <a:t>device Here</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V</a:t>
            </a:r>
            <a:r>
              <a:rPr lang="en-US" sz="2400" b="1" baseline="-25000" dirty="0">
                <a:latin typeface="Times New Roman" pitchFamily="18" charset="0"/>
                <a:cs typeface="Times New Roman" pitchFamily="18" charset="0"/>
              </a:rPr>
              <a:t>G</a:t>
            </a:r>
            <a:r>
              <a:rPr lang="en-US" sz="2400" dirty="0">
                <a:latin typeface="Times New Roman" pitchFamily="18" charset="0"/>
                <a:cs typeface="Times New Roman" pitchFamily="18" charset="0"/>
              </a:rPr>
              <a:t>– Voltage pulse which is the output voltage of the UJT relaxation oscillator.</a:t>
            </a:r>
          </a:p>
        </p:txBody>
      </p:sp>
      <p:pic>
        <p:nvPicPr>
          <p:cNvPr id="1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8741" y="3789040"/>
            <a:ext cx="10572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782146" y="5691150"/>
            <a:ext cx="3275256" cy="461665"/>
          </a:xfrm>
          <a:prstGeom prst="rect">
            <a:avLst/>
          </a:prstGeom>
        </p:spPr>
        <p:txBody>
          <a:bodyPr wrap="none">
            <a:spAutoFit/>
          </a:bodyPr>
          <a:lstStyle/>
          <a:p>
            <a:r>
              <a:rPr lang="en-US" sz="2400" dirty="0" err="1">
                <a:latin typeface="Times New Roman" pitchFamily="18" charset="0"/>
                <a:cs typeface="Times New Roman" pitchFamily="18" charset="0"/>
              </a:rPr>
              <a:t>Thyristor</a:t>
            </a:r>
            <a:r>
              <a:rPr lang="en-US" sz="2400" dirty="0">
                <a:latin typeface="Times New Roman" pitchFamily="18" charset="0"/>
                <a:cs typeface="Times New Roman" pitchFamily="18" charset="0"/>
              </a:rPr>
              <a:t> Layer Diagram</a:t>
            </a:r>
          </a:p>
        </p:txBody>
      </p:sp>
    </p:spTree>
    <p:extLst>
      <p:ext uri="{BB962C8B-B14F-4D97-AF65-F5344CB8AC3E}">
        <p14:creationId xmlns:p14="http://schemas.microsoft.com/office/powerpoint/2010/main" val="3706024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gn="ctr">
              <a:lnSpc>
                <a:spcPct val="150000"/>
              </a:lnSpc>
            </a:pPr>
            <a:r>
              <a:rPr lang="en-US" sz="3200" b="1" dirty="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en-US"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8</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68544" y="1268760"/>
            <a:ext cx="8568952" cy="830997"/>
          </a:xfrm>
          <a:prstGeom prst="rect">
            <a:avLst/>
          </a:prstGeom>
        </p:spPr>
        <p:txBody>
          <a:bodyPr wrap="square">
            <a:spAutoFit/>
          </a:bodyPr>
          <a:lstStyle/>
          <a:p>
            <a:pPr marL="342900" indent="-342900">
              <a:buFont typeface="Wingdings" pitchFamily="2" charset="2"/>
              <a:buChar char="Ø"/>
            </a:pPr>
            <a:endParaRPr lang="en-US" sz="2400" b="1" dirty="0" smtClean="0">
              <a:solidFill>
                <a:srgbClr val="C00000"/>
              </a:solidFill>
              <a:latin typeface="Times New Roman"/>
            </a:endParaRPr>
          </a:p>
          <a:p>
            <a:endParaRPr lang="en-US" sz="2400" b="1" dirty="0">
              <a:solidFill>
                <a:srgbClr val="C00000"/>
              </a:solidFill>
              <a:latin typeface="Times New Roman"/>
            </a:endParaRPr>
          </a:p>
        </p:txBody>
      </p:sp>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03975" y="1274343"/>
            <a:ext cx="8506135" cy="4653646"/>
          </a:xfrm>
          <a:prstGeom prst="rect">
            <a:avLst/>
          </a:prstGeom>
        </p:spPr>
        <p:txBody>
          <a:bodyPr wrap="square">
            <a:spAutoFit/>
          </a:bodyPr>
          <a:lstStyle/>
          <a:p>
            <a:pPr>
              <a:lnSpc>
                <a:spcPct val="150000"/>
              </a:lnSpc>
            </a:pPr>
            <a:r>
              <a:rPr lang="en-US" sz="2000" b="1" dirty="0" err="1">
                <a:latin typeface="Times New Roman" pitchFamily="18" charset="0"/>
                <a:cs typeface="Times New Roman" pitchFamily="18" charset="0"/>
              </a:rPr>
              <a:t>Thyristor</a:t>
            </a:r>
            <a:r>
              <a:rPr lang="en-US" sz="2000" b="1" dirty="0">
                <a:latin typeface="Times New Roman" pitchFamily="18" charset="0"/>
                <a:cs typeface="Times New Roman" pitchFamily="18" charset="0"/>
              </a:rPr>
              <a:t> switching circuits</a:t>
            </a:r>
          </a:p>
          <a:p>
            <a:pPr>
              <a:lnSpc>
                <a:spcPct val="150000"/>
              </a:lnSpc>
            </a:pPr>
            <a:r>
              <a:rPr lang="en-US" sz="2000" dirty="0">
                <a:latin typeface="Times New Roman" pitchFamily="18" charset="0"/>
                <a:cs typeface="Times New Roman" pitchFamily="18" charset="0"/>
              </a:rPr>
              <a:t>DC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Circuit</a:t>
            </a:r>
          </a:p>
          <a:p>
            <a:pPr>
              <a:lnSpc>
                <a:spcPct val="150000"/>
              </a:lnSpc>
            </a:pPr>
            <a:r>
              <a:rPr lang="en-US" sz="2000" dirty="0">
                <a:latin typeface="Times New Roman" pitchFamily="18" charset="0"/>
                <a:cs typeface="Times New Roman" pitchFamily="18" charset="0"/>
              </a:rPr>
              <a:t>AC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circuit</a:t>
            </a:r>
          </a:p>
          <a:p>
            <a:pPr>
              <a:lnSpc>
                <a:spcPct val="150000"/>
              </a:lnSpc>
            </a:pPr>
            <a:r>
              <a:rPr lang="en-US" sz="2000" b="1" dirty="0">
                <a:latin typeface="Times New Roman" pitchFamily="18" charset="0"/>
                <a:cs typeface="Times New Roman" pitchFamily="18" charset="0"/>
              </a:rPr>
              <a:t>DC </a:t>
            </a:r>
            <a:r>
              <a:rPr lang="en-US" sz="2000" b="1" dirty="0" err="1">
                <a:latin typeface="Times New Roman" pitchFamily="18" charset="0"/>
                <a:cs typeface="Times New Roman" pitchFamily="18" charset="0"/>
              </a:rPr>
              <a:t>Thyristor</a:t>
            </a:r>
            <a:r>
              <a:rPr lang="en-US" sz="2000" b="1" dirty="0">
                <a:latin typeface="Times New Roman" pitchFamily="18" charset="0"/>
                <a:cs typeface="Times New Roman" pitchFamily="18" charset="0"/>
              </a:rPr>
              <a:t> Circuit</a:t>
            </a:r>
          </a:p>
          <a:p>
            <a:pPr>
              <a:lnSpc>
                <a:spcPct val="150000"/>
              </a:lnSpc>
            </a:pPr>
            <a:r>
              <a:rPr lang="en-US" sz="2000" dirty="0">
                <a:latin typeface="Times New Roman" pitchFamily="18" charset="0"/>
                <a:cs typeface="Times New Roman" pitchFamily="18" charset="0"/>
              </a:rPr>
              <a:t>When connected to the DC supply, to control the larger DC loads and current we use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The main advantage of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in a DC circuit as a switch gives a high gain in current. A small gate current can control large amounts of anode current, so the </a:t>
            </a:r>
            <a:r>
              <a:rPr lang="en-US" sz="2000" dirty="0" err="1">
                <a:latin typeface="Times New Roman" pitchFamily="18" charset="0"/>
                <a:cs typeface="Times New Roman" pitchFamily="18" charset="0"/>
              </a:rPr>
              <a:t>thyristor</a:t>
            </a:r>
            <a:r>
              <a:rPr lang="en-US" sz="2000" dirty="0">
                <a:latin typeface="Times New Roman" pitchFamily="18" charset="0"/>
                <a:cs typeface="Times New Roman" pitchFamily="18" charset="0"/>
              </a:rPr>
              <a:t> is known as a current operated device.</a:t>
            </a:r>
          </a:p>
          <a:p>
            <a:pPr>
              <a:lnSpc>
                <a:spcPct val="150000"/>
              </a:lnSpc>
            </a:pP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75563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Four Layer Devices</a:t>
            </a:r>
            <a:endParaRPr lang="tr-TR" sz="3200" b="1" dirty="0">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Autofit/>
          </a:bodyPr>
          <a:lstStyle/>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nSpc>
                <a:spcPct val="150000"/>
              </a:lnSpc>
              <a:buClr>
                <a:srgbClr val="C00000"/>
              </a:buClr>
              <a:buNone/>
            </a:pPr>
            <a:endParaRPr lang="en-US" sz="2000" b="1" i="1"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9</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09888" y="2376488"/>
            <a:ext cx="332422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396930" y="4653136"/>
            <a:ext cx="2212465" cy="338554"/>
          </a:xfrm>
          <a:prstGeom prst="rect">
            <a:avLst/>
          </a:prstGeom>
        </p:spPr>
        <p:txBody>
          <a:bodyPr wrap="none">
            <a:spAutoFit/>
          </a:bodyPr>
          <a:lstStyle/>
          <a:p>
            <a:r>
              <a:rPr lang="en-US" i="1" dirty="0"/>
              <a:t>DC </a:t>
            </a:r>
            <a:r>
              <a:rPr lang="en-US" i="1" dirty="0" err="1"/>
              <a:t>Thyristor</a:t>
            </a:r>
            <a:r>
              <a:rPr lang="en-US" i="1" dirty="0"/>
              <a:t> Circuit</a:t>
            </a:r>
            <a:endParaRPr lang="en-US" dirty="0"/>
          </a:p>
        </p:txBody>
      </p:sp>
    </p:spTree>
    <p:extLst>
      <p:ext uri="{BB962C8B-B14F-4D97-AF65-F5344CB8AC3E}">
        <p14:creationId xmlns:p14="http://schemas.microsoft.com/office/powerpoint/2010/main" val="681487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12272</TotalTime>
  <Words>759</Words>
  <Application>Microsoft Office PowerPoint</Application>
  <PresentationFormat>On-screen Show (4:3)</PresentationFormat>
  <Paragraphs>139</Paragraphs>
  <Slides>17</Slides>
  <Notes>15</Notes>
  <HiddenSlides>0</HiddenSlides>
  <MMClips>0</MMClips>
  <ScaleCrop>false</ScaleCrop>
  <HeadingPairs>
    <vt:vector size="4" baseType="variant">
      <vt:variant>
        <vt:lpstr>Theme</vt:lpstr>
      </vt:variant>
      <vt:variant>
        <vt:i4>5</vt:i4>
      </vt:variant>
      <vt:variant>
        <vt:lpstr>Slide Titles</vt:lpstr>
      </vt:variant>
      <vt:variant>
        <vt:i4>17</vt:i4>
      </vt:variant>
    </vt:vector>
  </HeadingPairs>
  <TitlesOfParts>
    <vt:vector size="22" baseType="lpstr">
      <vt:lpstr>Office Teması</vt:lpstr>
      <vt:lpstr>1_Office Teması</vt:lpstr>
      <vt:lpstr>2_Office Teması</vt:lpstr>
      <vt:lpstr>3_Office Teması</vt:lpstr>
      <vt:lpstr>4_Office Teması</vt:lpstr>
      <vt:lpstr>PowerPoint Presentation</vt:lpstr>
      <vt:lpstr> Four Layer Devices</vt:lpstr>
      <vt:lpstr>                      Four Layer Devices</vt:lpstr>
      <vt:lpstr> Four Layer Devices</vt:lpstr>
      <vt:lpstr>  Four Layer Devices</vt:lpstr>
      <vt:lpstr> Four Layer Devices</vt:lpstr>
      <vt:lpstr> Four Layer Devices</vt:lpstr>
      <vt:lpstr> Four Layer Devices</vt:lpstr>
      <vt:lpstr> Four Layer Devices</vt:lpstr>
      <vt:lpstr>                              Four Layer Devices</vt:lpstr>
      <vt:lpstr> Four Layer Devices</vt:lpstr>
      <vt:lpstr>Four Layer Devices</vt:lpstr>
      <vt:lpstr> Four Layer Devices</vt:lpstr>
      <vt:lpstr>Operational Amplifiers (Op-Amp)</vt:lpstr>
      <vt:lpstr> Four Layer Devices</vt:lpstr>
      <vt:lpstr>Four Layer Devices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Orçun Madran</dc:creator>
  <cp:lastModifiedBy>DR.Ahmed Saker 2o1O</cp:lastModifiedBy>
  <cp:revision>1028</cp:revision>
  <dcterms:created xsi:type="dcterms:W3CDTF">2006-09-03T22:05:48Z</dcterms:created>
  <dcterms:modified xsi:type="dcterms:W3CDTF">2021-09-08T00:41:01Z</dcterms:modified>
</cp:coreProperties>
</file>